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82" r:id="rId2"/>
    <p:sldId id="383" r:id="rId3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n, Philip" initials="WP" lastIdx="9" clrIdx="0">
    <p:extLst>
      <p:ext uri="{19B8F6BF-5375-455C-9EA6-DF929625EA0E}">
        <p15:presenceInfo xmlns:p15="http://schemas.microsoft.com/office/powerpoint/2012/main" userId="S-1-5-21-5500852-3169274997-3744214685-59281" providerId="AD"/>
      </p:ext>
    </p:extLst>
  </p:cmAuthor>
  <p:cmAuthor id="2" name="Marshall, Lucy" initials="ML" lastIdx="1" clrIdx="1">
    <p:extLst>
      <p:ext uri="{19B8F6BF-5375-455C-9EA6-DF929625EA0E}">
        <p15:presenceInfo xmlns:p15="http://schemas.microsoft.com/office/powerpoint/2012/main" userId="S-1-5-21-5500852-3169274997-3744214685-63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95"/>
    <a:srgbClr val="FF33CC"/>
    <a:srgbClr val="D6E6EE"/>
    <a:srgbClr val="A3C7D9"/>
    <a:srgbClr val="8BD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88952" autoAdjust="0"/>
  </p:normalViewPr>
  <p:slideViewPr>
    <p:cSldViewPr snapToGrid="0">
      <p:cViewPr varScale="1">
        <p:scale>
          <a:sx n="77" d="100"/>
          <a:sy n="77" d="100"/>
        </p:scale>
        <p:origin x="144" y="5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microsoft.com/office/2015/10/relationships/revisionInfo" Target="revisionInfo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FE541-BE71-4EDB-844F-0CB71DD8FD31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42322-8BA2-47B4-B1DF-17DCBC15A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6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66065-E8FB-4538-9156-70497DC18373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A2D8-2FCF-4FD8-9306-83335507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1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A2D8-2FCF-4FD8-9306-833355078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A5E1475-A5BC-4758-A68E-668415CFF6F7}"/>
              </a:ext>
            </a:extLst>
          </p:cNvPr>
          <p:cNvSpPr/>
          <p:nvPr userDrawn="1"/>
        </p:nvSpPr>
        <p:spPr>
          <a:xfrm>
            <a:off x="0" y="6230192"/>
            <a:ext cx="12192000" cy="627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"/>
          <a:stretch/>
        </p:blipFill>
        <p:spPr>
          <a:xfrm>
            <a:off x="2823" y="3545919"/>
            <a:ext cx="12189177" cy="2870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7DCD3A-FE8B-42F1-9E84-4CB14D903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73611"/>
            <a:ext cx="9144000" cy="2387600"/>
          </a:xfrm>
        </p:spPr>
        <p:txBody>
          <a:bodyPr anchor="b"/>
          <a:lstStyle>
            <a:lvl1pPr algn="l">
              <a:defRPr sz="6000" b="0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A2A5D7-9361-4EC0-ADD6-BFFDACC47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253286"/>
            <a:ext cx="914400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8BD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15CBFA-A9FA-45EA-8882-45F05E6E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5255AF-2DE5-470F-9F90-175EEE78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356350"/>
            <a:ext cx="4114800" cy="365125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600" b="1" dirty="0" smtClean="0">
                <a:solidFill>
                  <a:schemeClr val="bg1"/>
                </a:solidFill>
              </a:rPr>
              <a:t>Humber Strategy Review</a:t>
            </a:r>
          </a:p>
          <a:p>
            <a:r>
              <a:rPr lang="en-GB" dirty="0" smtClean="0">
                <a:solidFill>
                  <a:srgbClr val="8BDC65"/>
                </a:solidFill>
              </a:rPr>
              <a:t>Working together to manage tidal risk</a:t>
            </a:r>
            <a:endParaRPr lang="en-US" dirty="0">
              <a:solidFill>
                <a:srgbClr val="8BDC65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436AC2-5A03-4E35-9D88-77D6F5C9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854DDB2-DF27-432E-9BFE-C8D86F02C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5" y="191436"/>
            <a:ext cx="852149" cy="85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4" y="191435"/>
            <a:ext cx="856475" cy="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5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D60160-0558-45EA-AB54-38659936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5CE28A-F516-4AF4-A815-9849CD45D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B17DDD-CA6A-4B06-ACDF-C16C2C93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9230A2-D8F1-437F-AF05-A0671EC4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FB4D90-AF0C-4B0A-9A2A-CE4979CD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4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491F81-B641-403F-933F-3A2AE138C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FC5D86-4EA3-459D-958E-4F334BEC8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A91790-C5CF-44CA-A964-6DDEBBB9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AFB44F-AAAE-4540-A22C-BE89AF19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0DF5B1-CFAC-43A0-A016-FEDE82E4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9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2E2694-D6CA-4FB7-9E61-7AC7A41B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4C8193-4201-44E5-8134-2EF0EA93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929002-8676-4C7B-B936-304DAADE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4D3125-2119-47A4-95D1-1C6E01DC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D23C6-F40B-4F89-9C10-9D9B5A41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2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898B0-47EE-4834-BFA3-E67408EE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B344D3-D358-43B5-B770-0CA7286E6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BD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FF00B3-843A-4FD1-82B7-0CA9EEEC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609B91-6F54-4078-A282-BFAA86D5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220E76-150F-4394-9AE3-D3776CC7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0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3BA2B-9B4C-45A2-A6FC-15941ADC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1A26AC-9D04-46FA-A243-0BF692718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44354A-D02B-4A5D-8210-D45AF432E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0D0899-C501-42A7-971B-C12B5A6D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C3BA6C-DC83-4C07-9A0D-03CD2019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77AF84-FCB0-4F4C-B0E4-A1205444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2B502A-986F-4559-9B90-2C018EA2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E98BCD-D74E-4FB6-BAFC-E13A6C131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3B9340-BAB0-4A0F-B2C4-AE42D245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8B6D7A5-FFF1-436A-A5F1-BEFFE0B63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3BC952-D11A-49AF-8392-DBC9D2B15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984CCED-586D-45BA-BA0A-B0A481F3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F5D293-92FE-4657-A7D0-B1DDCA86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695165-475B-44CE-98B6-6BBBB05E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4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5B2CC7-C104-426A-AB25-351A7925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B4B183B-9761-4E50-A7DC-50FA7B64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F0A817D-6380-494D-BBFC-9F2A201C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92B943-C221-4974-B6E7-C2A39EF6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E30F00-B75C-4AFA-AF31-F4C299F4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8F5D5AD-DDF2-4B7C-A94B-49310BA9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8D5ADA-FED7-48C5-97DF-05DE8C89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BCEEA0-24DE-4E2B-BAAC-FB07C42D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D77255-267B-45EA-9B92-5AD57FBA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A59ECD-5761-4ED6-8A71-1F2A8D70A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CF1FF8-CC39-41C3-ABDA-09ECAED7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7FEBFB-3022-49AF-8D53-78CD0D68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0DA8CE-82E0-4CEA-B472-237C8852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A7104-E7EE-47D5-8F32-E36B9180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CF0905-B0AC-4689-8312-9A3FF76A4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CB1D32-93C8-458F-A309-55D6C2068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1B2BFC-2F4D-4F26-A140-C9D4AB0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63B5DD-AF2B-484F-83F8-997C8018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BF75C2-1915-4756-97AC-409D99E5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495301-9EAE-41CA-9D53-66A5669E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94CE0F-A49E-48AD-8A7D-F299C7E5D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F5ED783-A070-4979-9A21-A7F33B478270}"/>
              </a:ext>
            </a:extLst>
          </p:cNvPr>
          <p:cNvSpPr/>
          <p:nvPr userDrawn="1"/>
        </p:nvSpPr>
        <p:spPr>
          <a:xfrm>
            <a:off x="0" y="6230192"/>
            <a:ext cx="12192000" cy="627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0148B1-5E44-439C-A948-8B670F8C4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232DC3-5F79-4C42-BCCD-6F050C9F0C3F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DEEB5D-CCBF-43EF-A0F7-143C0775A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600" b="1" smtClean="0">
                <a:solidFill>
                  <a:schemeClr val="bg1"/>
                </a:solidFill>
              </a:rPr>
              <a:t>Humber Strategy Review</a:t>
            </a:r>
          </a:p>
          <a:p>
            <a:r>
              <a:rPr lang="en-GB" smtClean="0">
                <a:solidFill>
                  <a:srgbClr val="8BDC65"/>
                </a:solidFill>
              </a:rPr>
              <a:t>Working together to manage tidal risk</a:t>
            </a:r>
            <a:endParaRPr lang="en-US" dirty="0">
              <a:solidFill>
                <a:srgbClr val="8BDC65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D2CDB8-9182-4FBE-991A-81E19D47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81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A09F41-F01E-4CCB-87F0-2AF4E11633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F2CD242-2476-47F4-BDE5-69E9CE314E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34" y="6303963"/>
            <a:ext cx="481868" cy="4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39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cid:a7cdf44e-a6bc-46f7-8582-83646ee58bce@eurprd04.prod.outlook.com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cid:a7cdf44e-a6bc-46f7-8582-83646ee58bce@eurprd04.prod.outlook.com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consult.environment-agency.gov.uk/humber/strategyreview" TargetMode="External"/><Relationship Id="rId4" Type="http://schemas.openxmlformats.org/officeDocument/2006/relationships/hyperlink" Target="https://www.smartsurvey.co.uk/s/HumberStrategySurvey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2" y="133557"/>
            <a:ext cx="2105025" cy="1756410"/>
          </a:xfrm>
          <a:prstGeom prst="rect">
            <a:avLst/>
          </a:prstGeom>
        </p:spPr>
      </p:pic>
      <p:pic>
        <p:nvPicPr>
          <p:cNvPr id="6" name="Picture 5" descr="cid:a7cdf44e-a6bc-46f7-8582-83646ee58bce@eurprd04.prod.outlook.com"/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b="9471"/>
          <a:stretch/>
        </p:blipFill>
        <p:spPr bwMode="auto">
          <a:xfrm>
            <a:off x="4793672" y="0"/>
            <a:ext cx="7398328" cy="62160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7331" y="2466821"/>
            <a:ext cx="532098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 smtClean="0">
                <a:solidFill>
                  <a:srgbClr val="1F4E7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 you l</a:t>
            </a:r>
            <a:r>
              <a:rPr lang="en-GB" sz="4000" b="1" dirty="0" smtClean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ive </a:t>
            </a:r>
            <a:r>
              <a:rPr lang="en-GB" sz="40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 work around the Humber</a:t>
            </a:r>
            <a:r>
              <a:rPr lang="en-GB" sz="4000" b="1" dirty="0" smtClean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5614" y="1913426"/>
            <a:ext cx="8267225" cy="287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Humber2100+ partnership is working together to come up with a new approach to managing tidal flood risk around the Humber estuary and its tidal rivers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865" y="764319"/>
            <a:ext cx="2065806" cy="602867"/>
          </a:xfrm>
          <a:prstGeom prst="rect">
            <a:avLst/>
          </a:prstGeom>
        </p:spPr>
      </p:pic>
      <p:pic>
        <p:nvPicPr>
          <p:cNvPr id="9" name="Picture 8" descr="\\prodds.ntnl\shared\NE\LAT\Groups\ncpms\Projects\Humber Strategy Comprehensive Review\07 Communication\7.17 Material\LA logos\Doncaster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8" b="16829"/>
          <a:stretch/>
        </p:blipFill>
        <p:spPr bwMode="auto">
          <a:xfrm>
            <a:off x="6095200" y="403010"/>
            <a:ext cx="1250633" cy="824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\\prodds.ntnl\shared\NE\LAT\Groups\ncpms\Projects\Humber Strategy Comprehensive Review\07 Communication\7.17 Material\LA logos\East_Lindsey_District_Council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27" y="1032072"/>
            <a:ext cx="1218287" cy="64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\\prodds.ntnl\shared\NE\LAT\Groups\ncpms\Projects\Humber Strategy Comprehensive Review\07 Communication\7.17 Material\LA logos\eryc-logo-colour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51" y="1256498"/>
            <a:ext cx="2303180" cy="39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\\prodds.ntnl\shared\NE\LAT\Groups\ncpms\Projects\Humber Strategy Comprehensive Review\07 Communication\7.17 Material\LA logos\Hull-City-Council-(colour)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4" y="3630826"/>
            <a:ext cx="1214842" cy="51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\\prodds.ntnl\shared\NE\LAT\Groups\ncpms\Projects\Humber Strategy Comprehensive Review\07 Communication\7.17 Material\LA logos\Humber LEP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9" y="2075818"/>
            <a:ext cx="904637" cy="89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\\prodds.ntnl\shared\NE\LAT\Groups\ncpms\Projects\Humber Strategy Comprehensive Review\07 Communication\7.17 Material\LA logos\N Yorks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91" y="5134261"/>
            <a:ext cx="1908055" cy="553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\\prodds.ntnl\shared\NE\LAT\Groups\ncpms\Projects\Humber Strategy Comprehensive Review\07 Communication\7.17 Material\LA logos\ncclogo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84" y="5639628"/>
            <a:ext cx="2238414" cy="38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\\prodds.ntnl\shared\NE\LAT\Groups\ncpms\Projects\Humber Strategy Comprehensive Review\07 Communication\7.17 Material\LA logos\North_East_Lincolnshire_Council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35" y="4543407"/>
            <a:ext cx="869707" cy="77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\\prodds.ntnl\shared\NE\LAT\Groups\ncpms\Projects\Humber Strategy Comprehensive Review\07 Communication\7.17 Material\LA logos\North_Lincolnshire_Council_logo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1" y="5076783"/>
            <a:ext cx="1062535" cy="81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\\prodds.ntnl\shared\NE\LAT\Groups\ncpms\Projects\Humber Strategy Comprehensive Review\07 Communication\7.17 Material\LA logos\Selby.jpg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t="14443" r="23460" b="21947"/>
          <a:stretch/>
        </p:blipFill>
        <p:spPr bwMode="auto">
          <a:xfrm>
            <a:off x="8701834" y="5245753"/>
            <a:ext cx="1289092" cy="731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\\prodds.ntnl\shared\NE\LAT\Groups\ncpms\Projects\Humber Strategy Comprehensive Review\07 Communication\7.17 Material\LA logos\West-Lindsey-District-Council-Logo-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489" y="4524057"/>
            <a:ext cx="2379098" cy="84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\\prodds.ntnl\shared\NE\LAT\Groups\ncpms\Projects\Humber Strategy Comprehensive Review\07 Communication\7.17 Material\Image_Assets\EA_logo_354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26" y="271780"/>
            <a:ext cx="1869372" cy="76029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376552" y="2019653"/>
            <a:ext cx="5838484" cy="262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 smtClean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</a:t>
            </a:r>
            <a:r>
              <a:rPr lang="en-GB" sz="40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want to find out what you think about </a:t>
            </a:r>
            <a:r>
              <a:rPr lang="en-GB" sz="4000" b="1" dirty="0" smtClean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tidal flooding </a:t>
            </a:r>
            <a:r>
              <a:rPr lang="en-GB" sz="40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what matters to you where you </a:t>
            </a:r>
            <a:r>
              <a:rPr lang="en-GB" sz="4000" b="1" dirty="0" smtClean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live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332847" y="254606"/>
            <a:ext cx="4704843" cy="116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Are you at risk of </a:t>
            </a:r>
            <a:r>
              <a:rPr lang="en-GB" sz="4000" b="1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tidal flooding</a:t>
            </a:r>
            <a:r>
              <a:rPr lang="en-GB" sz="4000" b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3" name="Picture 22" descr="\\prodds.ntnl\shared\NE\LAT\Groups\ncpms\Projects\Humber Strategy Comprehensive Review\07 Communication\7.17 Material\Image_Assets\Water icon.png"/>
          <p:cNvPicPr/>
          <p:nvPr/>
        </p:nvPicPr>
        <p:blipFill rotWithShape="1"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4" t="43277" b="42198"/>
          <a:stretch/>
        </p:blipFill>
        <p:spPr bwMode="auto">
          <a:xfrm>
            <a:off x="8100151" y="9286634"/>
            <a:ext cx="3170237" cy="6070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 Box 5"/>
          <p:cNvSpPr txBox="1"/>
          <p:nvPr/>
        </p:nvSpPr>
        <p:spPr>
          <a:xfrm>
            <a:off x="4242435" y="3988778"/>
            <a:ext cx="4334510" cy="189071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n>
                  <a:noFill/>
                </a:ln>
                <a:solidFill>
                  <a:srgbClr val="00B05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What would you do if there was a flood?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64" y="3998297"/>
            <a:ext cx="4105152" cy="3077361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84634" y="2198486"/>
            <a:ext cx="3214545" cy="2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Do you worry about climate change?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20310421">
            <a:off x="223558" y="3879177"/>
            <a:ext cx="986668" cy="1615745"/>
            <a:chOff x="0" y="0"/>
            <a:chExt cx="383454" cy="712129"/>
          </a:xfrm>
          <a:solidFill>
            <a:srgbClr val="034B89"/>
          </a:solidFill>
        </p:grpSpPr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0" y="41079"/>
              <a:ext cx="383454" cy="671050"/>
            </a:xfrm>
            <a:custGeom>
              <a:avLst/>
              <a:gdLst>
                <a:gd name="T0" fmla="*/ 262 w 393"/>
                <a:gd name="T1" fmla="*/ 424 h 690"/>
                <a:gd name="T2" fmla="*/ 262 w 393"/>
                <a:gd name="T3" fmla="*/ 62 h 690"/>
                <a:gd name="T4" fmla="*/ 199 w 393"/>
                <a:gd name="T5" fmla="*/ 0 h 690"/>
                <a:gd name="T6" fmla="*/ 193 w 393"/>
                <a:gd name="T7" fmla="*/ 0 h 690"/>
                <a:gd name="T8" fmla="*/ 130 w 393"/>
                <a:gd name="T9" fmla="*/ 62 h 690"/>
                <a:gd name="T10" fmla="*/ 130 w 393"/>
                <a:gd name="T11" fmla="*/ 424 h 690"/>
                <a:gd name="T12" fmla="*/ 196 w 393"/>
                <a:gd name="T13" fmla="*/ 690 h 690"/>
                <a:gd name="T14" fmla="*/ 262 w 393"/>
                <a:gd name="T15" fmla="*/ 424 h 690"/>
                <a:gd name="T16" fmla="*/ 184 w 393"/>
                <a:gd name="T17" fmla="*/ 652 h 690"/>
                <a:gd name="T18" fmla="*/ 94 w 393"/>
                <a:gd name="T19" fmla="*/ 561 h 690"/>
                <a:gd name="T20" fmla="*/ 112 w 393"/>
                <a:gd name="T21" fmla="*/ 561 h 690"/>
                <a:gd name="T22" fmla="*/ 184 w 393"/>
                <a:gd name="T23" fmla="*/ 633 h 690"/>
                <a:gd name="T24" fmla="*/ 184 w 393"/>
                <a:gd name="T25" fmla="*/ 652 h 690"/>
                <a:gd name="T26" fmla="*/ 236 w 393"/>
                <a:gd name="T27" fmla="*/ 418 h 690"/>
                <a:gd name="T28" fmla="*/ 225 w 393"/>
                <a:gd name="T29" fmla="*/ 415 h 690"/>
                <a:gd name="T30" fmla="*/ 225 w 393"/>
                <a:gd name="T31" fmla="*/ 196 h 690"/>
                <a:gd name="T32" fmla="*/ 165 w 393"/>
                <a:gd name="T33" fmla="*/ 196 h 690"/>
                <a:gd name="T34" fmla="*/ 165 w 393"/>
                <a:gd name="T35" fmla="*/ 415 h 690"/>
                <a:gd name="T36" fmla="*/ 154 w 393"/>
                <a:gd name="T37" fmla="*/ 418 h 690"/>
                <a:gd name="T38" fmla="*/ 154 w 393"/>
                <a:gd name="T39" fmla="*/ 62 h 690"/>
                <a:gd name="T40" fmla="*/ 192 w 393"/>
                <a:gd name="T41" fmla="*/ 25 h 690"/>
                <a:gd name="T42" fmla="*/ 198 w 393"/>
                <a:gd name="T43" fmla="*/ 25 h 690"/>
                <a:gd name="T44" fmla="*/ 236 w 393"/>
                <a:gd name="T45" fmla="*/ 62 h 690"/>
                <a:gd name="T46" fmla="*/ 236 w 393"/>
                <a:gd name="T47" fmla="*/ 418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3" h="690">
                  <a:moveTo>
                    <a:pt x="262" y="424"/>
                  </a:moveTo>
                  <a:lnTo>
                    <a:pt x="262" y="62"/>
                  </a:lnTo>
                  <a:cubicBezTo>
                    <a:pt x="262" y="28"/>
                    <a:pt x="234" y="0"/>
                    <a:pt x="199" y="0"/>
                  </a:cubicBezTo>
                  <a:lnTo>
                    <a:pt x="193" y="0"/>
                  </a:lnTo>
                  <a:cubicBezTo>
                    <a:pt x="158" y="0"/>
                    <a:pt x="130" y="28"/>
                    <a:pt x="130" y="62"/>
                  </a:cubicBezTo>
                  <a:lnTo>
                    <a:pt x="130" y="424"/>
                  </a:lnTo>
                  <a:cubicBezTo>
                    <a:pt x="0" y="493"/>
                    <a:pt x="49" y="690"/>
                    <a:pt x="196" y="690"/>
                  </a:cubicBezTo>
                  <a:cubicBezTo>
                    <a:pt x="344" y="690"/>
                    <a:pt x="393" y="493"/>
                    <a:pt x="262" y="424"/>
                  </a:cubicBezTo>
                  <a:close/>
                  <a:moveTo>
                    <a:pt x="184" y="652"/>
                  </a:moveTo>
                  <a:cubicBezTo>
                    <a:pt x="134" y="652"/>
                    <a:pt x="94" y="611"/>
                    <a:pt x="94" y="561"/>
                  </a:cubicBezTo>
                  <a:cubicBezTo>
                    <a:pt x="94" y="549"/>
                    <a:pt x="112" y="549"/>
                    <a:pt x="112" y="561"/>
                  </a:cubicBezTo>
                  <a:cubicBezTo>
                    <a:pt x="112" y="601"/>
                    <a:pt x="144" y="633"/>
                    <a:pt x="184" y="633"/>
                  </a:cubicBezTo>
                  <a:cubicBezTo>
                    <a:pt x="196" y="633"/>
                    <a:pt x="196" y="652"/>
                    <a:pt x="184" y="652"/>
                  </a:cubicBezTo>
                  <a:close/>
                  <a:moveTo>
                    <a:pt x="236" y="418"/>
                  </a:moveTo>
                  <a:cubicBezTo>
                    <a:pt x="232" y="417"/>
                    <a:pt x="229" y="416"/>
                    <a:pt x="225" y="415"/>
                  </a:cubicBezTo>
                  <a:lnTo>
                    <a:pt x="225" y="196"/>
                  </a:lnTo>
                  <a:lnTo>
                    <a:pt x="165" y="196"/>
                  </a:lnTo>
                  <a:lnTo>
                    <a:pt x="165" y="415"/>
                  </a:lnTo>
                  <a:cubicBezTo>
                    <a:pt x="162" y="416"/>
                    <a:pt x="158" y="417"/>
                    <a:pt x="154" y="418"/>
                  </a:cubicBezTo>
                  <a:lnTo>
                    <a:pt x="154" y="62"/>
                  </a:lnTo>
                  <a:cubicBezTo>
                    <a:pt x="154" y="42"/>
                    <a:pt x="171" y="25"/>
                    <a:pt x="192" y="25"/>
                  </a:cubicBezTo>
                  <a:lnTo>
                    <a:pt x="198" y="25"/>
                  </a:lnTo>
                  <a:cubicBezTo>
                    <a:pt x="219" y="25"/>
                    <a:pt x="236" y="42"/>
                    <a:pt x="236" y="62"/>
                  </a:cubicBezTo>
                  <a:lnTo>
                    <a:pt x="236" y="41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87585" y="109559"/>
              <a:ext cx="41090" cy="137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87585" y="191727"/>
              <a:ext cx="41090" cy="137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87585" y="0"/>
              <a:ext cx="41090" cy="41090"/>
            </a:xfrm>
            <a:custGeom>
              <a:avLst/>
              <a:gdLst>
                <a:gd name="T0" fmla="*/ 19 w 43"/>
                <a:gd name="T1" fmla="*/ 43 h 43"/>
                <a:gd name="T2" fmla="*/ 32 w 43"/>
                <a:gd name="T3" fmla="*/ 12 h 43"/>
                <a:gd name="T4" fmla="*/ 1 w 43"/>
                <a:gd name="T5" fmla="*/ 25 h 43"/>
                <a:gd name="T6" fmla="*/ 19 w 43"/>
                <a:gd name="T7" fmla="*/ 43 h 43"/>
                <a:gd name="T8" fmla="*/ 19 w 43"/>
                <a:gd name="T9" fmla="*/ 15 h 43"/>
                <a:gd name="T10" fmla="*/ 26 w 43"/>
                <a:gd name="T11" fmla="*/ 32 h 43"/>
                <a:gd name="T12" fmla="*/ 9 w 43"/>
                <a:gd name="T13" fmla="*/ 25 h 43"/>
                <a:gd name="T14" fmla="*/ 19 w 43"/>
                <a:gd name="T1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3">
                  <a:moveTo>
                    <a:pt x="19" y="43"/>
                  </a:moveTo>
                  <a:cubicBezTo>
                    <a:pt x="35" y="43"/>
                    <a:pt x="43" y="23"/>
                    <a:pt x="32" y="12"/>
                  </a:cubicBezTo>
                  <a:cubicBezTo>
                    <a:pt x="20" y="0"/>
                    <a:pt x="1" y="9"/>
                    <a:pt x="1" y="25"/>
                  </a:cubicBezTo>
                  <a:cubicBezTo>
                    <a:pt x="0" y="35"/>
                    <a:pt x="9" y="43"/>
                    <a:pt x="19" y="43"/>
                  </a:cubicBezTo>
                  <a:close/>
                  <a:moveTo>
                    <a:pt x="19" y="15"/>
                  </a:moveTo>
                  <a:cubicBezTo>
                    <a:pt x="28" y="15"/>
                    <a:pt x="32" y="26"/>
                    <a:pt x="26" y="32"/>
                  </a:cubicBezTo>
                  <a:cubicBezTo>
                    <a:pt x="20" y="38"/>
                    <a:pt x="9" y="34"/>
                    <a:pt x="9" y="25"/>
                  </a:cubicBezTo>
                  <a:cubicBezTo>
                    <a:pt x="9" y="19"/>
                    <a:pt x="13" y="15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87585" y="68469"/>
              <a:ext cx="68480" cy="137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87585" y="273896"/>
              <a:ext cx="41090" cy="137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87585" y="232806"/>
              <a:ext cx="68480" cy="137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87585" y="397143"/>
              <a:ext cx="68480" cy="137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87585" y="356065"/>
              <a:ext cx="41090" cy="137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87585" y="314974"/>
              <a:ext cx="68480" cy="137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87585" y="150637"/>
              <a:ext cx="68480" cy="137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8571087" y="1912713"/>
            <a:ext cx="3325789" cy="27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 smtClean="0">
                <a:solidFill>
                  <a:srgbClr val="C14AE6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How will rising sea levels affect you?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167590" y="4409214"/>
            <a:ext cx="1872675" cy="1417394"/>
            <a:chOff x="0" y="0"/>
            <a:chExt cx="554223" cy="419699"/>
          </a:xfrm>
        </p:grpSpPr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43132" y="0"/>
              <a:ext cx="451248" cy="412325"/>
            </a:xfrm>
            <a:custGeom>
              <a:avLst/>
              <a:gdLst>
                <a:gd name="T0" fmla="*/ 719 w 732"/>
                <a:gd name="T1" fmla="*/ 349 h 731"/>
                <a:gd name="T2" fmla="*/ 394 w 732"/>
                <a:gd name="T3" fmla="*/ 19 h 731"/>
                <a:gd name="T4" fmla="*/ 336 w 732"/>
                <a:gd name="T5" fmla="*/ 19 h 731"/>
                <a:gd name="T6" fmla="*/ 222 w 732"/>
                <a:gd name="T7" fmla="*/ 133 h 731"/>
                <a:gd name="T8" fmla="*/ 222 w 732"/>
                <a:gd name="T9" fmla="*/ 95 h 731"/>
                <a:gd name="T10" fmla="*/ 134 w 732"/>
                <a:gd name="T11" fmla="*/ 95 h 731"/>
                <a:gd name="T12" fmla="*/ 134 w 732"/>
                <a:gd name="T13" fmla="*/ 224 h 731"/>
                <a:gd name="T14" fmla="*/ 9 w 732"/>
                <a:gd name="T15" fmla="*/ 352 h 731"/>
                <a:gd name="T16" fmla="*/ 0 w 732"/>
                <a:gd name="T17" fmla="*/ 373 h 731"/>
                <a:gd name="T18" fmla="*/ 33 w 732"/>
                <a:gd name="T19" fmla="*/ 403 h 731"/>
                <a:gd name="T20" fmla="*/ 59 w 732"/>
                <a:gd name="T21" fmla="*/ 392 h 731"/>
                <a:gd name="T22" fmla="*/ 59 w 732"/>
                <a:gd name="T23" fmla="*/ 392 h 731"/>
                <a:gd name="T24" fmla="*/ 60 w 732"/>
                <a:gd name="T25" fmla="*/ 391 h 731"/>
                <a:gd name="T26" fmla="*/ 80 w 732"/>
                <a:gd name="T27" fmla="*/ 368 h 731"/>
                <a:gd name="T28" fmla="*/ 80 w 732"/>
                <a:gd name="T29" fmla="*/ 731 h 731"/>
                <a:gd name="T30" fmla="*/ 649 w 732"/>
                <a:gd name="T31" fmla="*/ 731 h 731"/>
                <a:gd name="T32" fmla="*/ 649 w 732"/>
                <a:gd name="T33" fmla="*/ 365 h 731"/>
                <a:gd name="T34" fmla="*/ 670 w 732"/>
                <a:gd name="T35" fmla="*/ 389 h 731"/>
                <a:gd name="T36" fmla="*/ 673 w 732"/>
                <a:gd name="T37" fmla="*/ 392 h 731"/>
                <a:gd name="T38" fmla="*/ 698 w 732"/>
                <a:gd name="T39" fmla="*/ 401 h 731"/>
                <a:gd name="T40" fmla="*/ 732 w 732"/>
                <a:gd name="T41" fmla="*/ 372 h 731"/>
                <a:gd name="T42" fmla="*/ 719 w 732"/>
                <a:gd name="T43" fmla="*/ 349 h 731"/>
                <a:gd name="T44" fmla="*/ 581 w 732"/>
                <a:gd name="T45" fmla="*/ 477 h 731"/>
                <a:gd name="T46" fmla="*/ 475 w 732"/>
                <a:gd name="T47" fmla="*/ 477 h 731"/>
                <a:gd name="T48" fmla="*/ 475 w 732"/>
                <a:gd name="T49" fmla="*/ 370 h 731"/>
                <a:gd name="T50" fmla="*/ 581 w 732"/>
                <a:gd name="T51" fmla="*/ 370 h 731"/>
                <a:gd name="T52" fmla="*/ 581 w 732"/>
                <a:gd name="T53" fmla="*/ 477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2" h="731">
                  <a:moveTo>
                    <a:pt x="719" y="349"/>
                  </a:moveTo>
                  <a:cubicBezTo>
                    <a:pt x="678" y="307"/>
                    <a:pt x="435" y="58"/>
                    <a:pt x="394" y="19"/>
                  </a:cubicBezTo>
                  <a:cubicBezTo>
                    <a:pt x="380" y="0"/>
                    <a:pt x="351" y="0"/>
                    <a:pt x="336" y="19"/>
                  </a:cubicBezTo>
                  <a:lnTo>
                    <a:pt x="222" y="133"/>
                  </a:lnTo>
                  <a:lnTo>
                    <a:pt x="222" y="95"/>
                  </a:lnTo>
                  <a:lnTo>
                    <a:pt x="134" y="95"/>
                  </a:lnTo>
                  <a:lnTo>
                    <a:pt x="134" y="224"/>
                  </a:lnTo>
                  <a:lnTo>
                    <a:pt x="9" y="352"/>
                  </a:lnTo>
                  <a:cubicBezTo>
                    <a:pt x="3" y="357"/>
                    <a:pt x="0" y="365"/>
                    <a:pt x="0" y="373"/>
                  </a:cubicBezTo>
                  <a:cubicBezTo>
                    <a:pt x="1" y="390"/>
                    <a:pt x="16" y="404"/>
                    <a:pt x="33" y="403"/>
                  </a:cubicBezTo>
                  <a:cubicBezTo>
                    <a:pt x="43" y="403"/>
                    <a:pt x="52" y="399"/>
                    <a:pt x="59" y="392"/>
                  </a:cubicBezTo>
                  <a:lnTo>
                    <a:pt x="59" y="392"/>
                  </a:lnTo>
                  <a:lnTo>
                    <a:pt x="60" y="391"/>
                  </a:lnTo>
                  <a:lnTo>
                    <a:pt x="80" y="368"/>
                  </a:lnTo>
                  <a:lnTo>
                    <a:pt x="80" y="731"/>
                  </a:lnTo>
                  <a:lnTo>
                    <a:pt x="649" y="731"/>
                  </a:lnTo>
                  <a:lnTo>
                    <a:pt x="649" y="365"/>
                  </a:lnTo>
                  <a:lnTo>
                    <a:pt x="670" y="389"/>
                  </a:lnTo>
                  <a:cubicBezTo>
                    <a:pt x="671" y="390"/>
                    <a:pt x="672" y="391"/>
                    <a:pt x="673" y="392"/>
                  </a:cubicBezTo>
                  <a:cubicBezTo>
                    <a:pt x="680" y="398"/>
                    <a:pt x="689" y="402"/>
                    <a:pt x="698" y="401"/>
                  </a:cubicBezTo>
                  <a:cubicBezTo>
                    <a:pt x="715" y="403"/>
                    <a:pt x="731" y="389"/>
                    <a:pt x="732" y="372"/>
                  </a:cubicBezTo>
                  <a:cubicBezTo>
                    <a:pt x="732" y="363"/>
                    <a:pt x="727" y="354"/>
                    <a:pt x="719" y="349"/>
                  </a:cubicBezTo>
                  <a:close/>
                  <a:moveTo>
                    <a:pt x="581" y="477"/>
                  </a:moveTo>
                  <a:lnTo>
                    <a:pt x="475" y="477"/>
                  </a:lnTo>
                  <a:lnTo>
                    <a:pt x="475" y="370"/>
                  </a:lnTo>
                  <a:lnTo>
                    <a:pt x="581" y="370"/>
                  </a:lnTo>
                  <a:lnTo>
                    <a:pt x="581" y="477"/>
                  </a:lnTo>
                  <a:close/>
                </a:path>
              </a:pathLst>
            </a:custGeom>
            <a:solidFill>
              <a:srgbClr val="034B8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0" y="276045"/>
              <a:ext cx="554223" cy="143654"/>
              <a:chOff x="0" y="0"/>
              <a:chExt cx="2448272" cy="697534"/>
            </a:xfrm>
            <a:solidFill>
              <a:srgbClr val="034B89"/>
            </a:solidFill>
          </p:grpSpPr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1" y="216024"/>
                <a:ext cx="2447504" cy="188277"/>
              </a:xfrm>
              <a:custGeom>
                <a:avLst/>
                <a:gdLst>
                  <a:gd name="T0" fmla="*/ 1481 w 1619"/>
                  <a:gd name="T1" fmla="*/ 20 h 134"/>
                  <a:gd name="T2" fmla="*/ 1480 w 1619"/>
                  <a:gd name="T3" fmla="*/ 19 h 134"/>
                  <a:gd name="T4" fmla="*/ 1412 w 1619"/>
                  <a:gd name="T5" fmla="*/ 19 h 134"/>
                  <a:gd name="T6" fmla="*/ 1410 w 1619"/>
                  <a:gd name="T7" fmla="*/ 20 h 134"/>
                  <a:gd name="T8" fmla="*/ 1270 w 1619"/>
                  <a:gd name="T9" fmla="*/ 20 h 134"/>
                  <a:gd name="T10" fmla="*/ 1269 w 1619"/>
                  <a:gd name="T11" fmla="*/ 19 h 134"/>
                  <a:gd name="T12" fmla="*/ 1200 w 1619"/>
                  <a:gd name="T13" fmla="*/ 19 h 134"/>
                  <a:gd name="T14" fmla="*/ 1199 w 1619"/>
                  <a:gd name="T15" fmla="*/ 20 h 134"/>
                  <a:gd name="T16" fmla="*/ 1058 w 1619"/>
                  <a:gd name="T17" fmla="*/ 20 h 134"/>
                  <a:gd name="T18" fmla="*/ 1057 w 1619"/>
                  <a:gd name="T19" fmla="*/ 19 h 134"/>
                  <a:gd name="T20" fmla="*/ 989 w 1619"/>
                  <a:gd name="T21" fmla="*/ 19 h 134"/>
                  <a:gd name="T22" fmla="*/ 987 w 1619"/>
                  <a:gd name="T23" fmla="*/ 20 h 134"/>
                  <a:gd name="T24" fmla="*/ 847 w 1619"/>
                  <a:gd name="T25" fmla="*/ 20 h 134"/>
                  <a:gd name="T26" fmla="*/ 846 w 1619"/>
                  <a:gd name="T27" fmla="*/ 19 h 134"/>
                  <a:gd name="T28" fmla="*/ 777 w 1619"/>
                  <a:gd name="T29" fmla="*/ 19 h 134"/>
                  <a:gd name="T30" fmla="*/ 776 w 1619"/>
                  <a:gd name="T31" fmla="*/ 20 h 134"/>
                  <a:gd name="T32" fmla="*/ 635 w 1619"/>
                  <a:gd name="T33" fmla="*/ 20 h 134"/>
                  <a:gd name="T34" fmla="*/ 634 w 1619"/>
                  <a:gd name="T35" fmla="*/ 19 h 134"/>
                  <a:gd name="T36" fmla="*/ 566 w 1619"/>
                  <a:gd name="T37" fmla="*/ 19 h 134"/>
                  <a:gd name="T38" fmla="*/ 564 w 1619"/>
                  <a:gd name="T39" fmla="*/ 20 h 134"/>
                  <a:gd name="T40" fmla="*/ 423 w 1619"/>
                  <a:gd name="T41" fmla="*/ 20 h 134"/>
                  <a:gd name="T42" fmla="*/ 422 w 1619"/>
                  <a:gd name="T43" fmla="*/ 19 h 134"/>
                  <a:gd name="T44" fmla="*/ 354 w 1619"/>
                  <a:gd name="T45" fmla="*/ 19 h 134"/>
                  <a:gd name="T46" fmla="*/ 353 w 1619"/>
                  <a:gd name="T47" fmla="*/ 20 h 134"/>
                  <a:gd name="T48" fmla="*/ 212 w 1619"/>
                  <a:gd name="T49" fmla="*/ 20 h 134"/>
                  <a:gd name="T50" fmla="*/ 211 w 1619"/>
                  <a:gd name="T51" fmla="*/ 19 h 134"/>
                  <a:gd name="T52" fmla="*/ 143 w 1619"/>
                  <a:gd name="T53" fmla="*/ 19 h 134"/>
                  <a:gd name="T54" fmla="*/ 141 w 1619"/>
                  <a:gd name="T55" fmla="*/ 20 h 134"/>
                  <a:gd name="T56" fmla="*/ 0 w 1619"/>
                  <a:gd name="T57" fmla="*/ 20 h 134"/>
                  <a:gd name="T58" fmla="*/ 0 w 1619"/>
                  <a:gd name="T59" fmla="*/ 98 h 134"/>
                  <a:gd name="T60" fmla="*/ 141 w 1619"/>
                  <a:gd name="T61" fmla="*/ 98 h 134"/>
                  <a:gd name="T62" fmla="*/ 143 w 1619"/>
                  <a:gd name="T63" fmla="*/ 97 h 134"/>
                  <a:gd name="T64" fmla="*/ 211 w 1619"/>
                  <a:gd name="T65" fmla="*/ 97 h 134"/>
                  <a:gd name="T66" fmla="*/ 212 w 1619"/>
                  <a:gd name="T67" fmla="*/ 98 h 134"/>
                  <a:gd name="T68" fmla="*/ 353 w 1619"/>
                  <a:gd name="T69" fmla="*/ 98 h 134"/>
                  <a:gd name="T70" fmla="*/ 354 w 1619"/>
                  <a:gd name="T71" fmla="*/ 97 h 134"/>
                  <a:gd name="T72" fmla="*/ 422 w 1619"/>
                  <a:gd name="T73" fmla="*/ 97 h 134"/>
                  <a:gd name="T74" fmla="*/ 423 w 1619"/>
                  <a:gd name="T75" fmla="*/ 98 h 134"/>
                  <a:gd name="T76" fmla="*/ 564 w 1619"/>
                  <a:gd name="T77" fmla="*/ 98 h 134"/>
                  <a:gd name="T78" fmla="*/ 566 w 1619"/>
                  <a:gd name="T79" fmla="*/ 97 h 134"/>
                  <a:gd name="T80" fmla="*/ 634 w 1619"/>
                  <a:gd name="T81" fmla="*/ 97 h 134"/>
                  <a:gd name="T82" fmla="*/ 635 w 1619"/>
                  <a:gd name="T83" fmla="*/ 98 h 134"/>
                  <a:gd name="T84" fmla="*/ 776 w 1619"/>
                  <a:gd name="T85" fmla="*/ 98 h 134"/>
                  <a:gd name="T86" fmla="*/ 777 w 1619"/>
                  <a:gd name="T87" fmla="*/ 97 h 134"/>
                  <a:gd name="T88" fmla="*/ 846 w 1619"/>
                  <a:gd name="T89" fmla="*/ 97 h 134"/>
                  <a:gd name="T90" fmla="*/ 847 w 1619"/>
                  <a:gd name="T91" fmla="*/ 98 h 134"/>
                  <a:gd name="T92" fmla="*/ 987 w 1619"/>
                  <a:gd name="T93" fmla="*/ 98 h 134"/>
                  <a:gd name="T94" fmla="*/ 989 w 1619"/>
                  <a:gd name="T95" fmla="*/ 97 h 134"/>
                  <a:gd name="T96" fmla="*/ 1057 w 1619"/>
                  <a:gd name="T97" fmla="*/ 97 h 134"/>
                  <a:gd name="T98" fmla="*/ 1058 w 1619"/>
                  <a:gd name="T99" fmla="*/ 98 h 134"/>
                  <a:gd name="T100" fmla="*/ 1199 w 1619"/>
                  <a:gd name="T101" fmla="*/ 98 h 134"/>
                  <a:gd name="T102" fmla="*/ 1200 w 1619"/>
                  <a:gd name="T103" fmla="*/ 97 h 134"/>
                  <a:gd name="T104" fmla="*/ 1269 w 1619"/>
                  <a:gd name="T105" fmla="*/ 97 h 134"/>
                  <a:gd name="T106" fmla="*/ 1270 w 1619"/>
                  <a:gd name="T107" fmla="*/ 98 h 134"/>
                  <a:gd name="T108" fmla="*/ 1410 w 1619"/>
                  <a:gd name="T109" fmla="*/ 98 h 134"/>
                  <a:gd name="T110" fmla="*/ 1412 w 1619"/>
                  <a:gd name="T111" fmla="*/ 97 h 134"/>
                  <a:gd name="T112" fmla="*/ 1480 w 1619"/>
                  <a:gd name="T113" fmla="*/ 97 h 134"/>
                  <a:gd name="T114" fmla="*/ 1481 w 1619"/>
                  <a:gd name="T115" fmla="*/ 98 h 134"/>
                  <a:gd name="T116" fmla="*/ 1619 w 1619"/>
                  <a:gd name="T117" fmla="*/ 100 h 134"/>
                  <a:gd name="T118" fmla="*/ 1619 w 1619"/>
                  <a:gd name="T119" fmla="*/ 22 h 134"/>
                  <a:gd name="T120" fmla="*/ 1481 w 1619"/>
                  <a:gd name="T121" fmla="*/ 2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19" h="134">
                    <a:moveTo>
                      <a:pt x="1481" y="20"/>
                    </a:moveTo>
                    <a:lnTo>
                      <a:pt x="1480" y="19"/>
                    </a:lnTo>
                    <a:cubicBezTo>
                      <a:pt x="1461" y="0"/>
                      <a:pt x="1431" y="0"/>
                      <a:pt x="1412" y="19"/>
                    </a:cubicBezTo>
                    <a:lnTo>
                      <a:pt x="1410" y="20"/>
                    </a:lnTo>
                    <a:cubicBezTo>
                      <a:pt x="1370" y="55"/>
                      <a:pt x="1310" y="55"/>
                      <a:pt x="1270" y="20"/>
                    </a:cubicBezTo>
                    <a:lnTo>
                      <a:pt x="1269" y="19"/>
                    </a:lnTo>
                    <a:cubicBezTo>
                      <a:pt x="1250" y="0"/>
                      <a:pt x="1219" y="0"/>
                      <a:pt x="1200" y="19"/>
                    </a:cubicBezTo>
                    <a:lnTo>
                      <a:pt x="1199" y="20"/>
                    </a:lnTo>
                    <a:cubicBezTo>
                      <a:pt x="1159" y="55"/>
                      <a:pt x="1098" y="55"/>
                      <a:pt x="1058" y="20"/>
                    </a:cubicBezTo>
                    <a:lnTo>
                      <a:pt x="1057" y="19"/>
                    </a:lnTo>
                    <a:cubicBezTo>
                      <a:pt x="1038" y="0"/>
                      <a:pt x="1008" y="0"/>
                      <a:pt x="989" y="19"/>
                    </a:cubicBezTo>
                    <a:lnTo>
                      <a:pt x="987" y="20"/>
                    </a:lnTo>
                    <a:cubicBezTo>
                      <a:pt x="947" y="55"/>
                      <a:pt x="887" y="55"/>
                      <a:pt x="847" y="20"/>
                    </a:cubicBezTo>
                    <a:lnTo>
                      <a:pt x="846" y="19"/>
                    </a:lnTo>
                    <a:cubicBezTo>
                      <a:pt x="827" y="0"/>
                      <a:pt x="796" y="0"/>
                      <a:pt x="777" y="19"/>
                    </a:cubicBezTo>
                    <a:lnTo>
                      <a:pt x="776" y="20"/>
                    </a:lnTo>
                    <a:cubicBezTo>
                      <a:pt x="736" y="55"/>
                      <a:pt x="675" y="55"/>
                      <a:pt x="635" y="20"/>
                    </a:cubicBezTo>
                    <a:lnTo>
                      <a:pt x="634" y="19"/>
                    </a:lnTo>
                    <a:cubicBezTo>
                      <a:pt x="615" y="0"/>
                      <a:pt x="585" y="0"/>
                      <a:pt x="566" y="19"/>
                    </a:cubicBezTo>
                    <a:lnTo>
                      <a:pt x="564" y="20"/>
                    </a:lnTo>
                    <a:cubicBezTo>
                      <a:pt x="524" y="55"/>
                      <a:pt x="464" y="55"/>
                      <a:pt x="423" y="20"/>
                    </a:cubicBezTo>
                    <a:lnTo>
                      <a:pt x="422" y="19"/>
                    </a:lnTo>
                    <a:cubicBezTo>
                      <a:pt x="404" y="0"/>
                      <a:pt x="373" y="0"/>
                      <a:pt x="354" y="19"/>
                    </a:cubicBezTo>
                    <a:lnTo>
                      <a:pt x="353" y="20"/>
                    </a:lnTo>
                    <a:cubicBezTo>
                      <a:pt x="313" y="55"/>
                      <a:pt x="252" y="55"/>
                      <a:pt x="212" y="20"/>
                    </a:cubicBezTo>
                    <a:lnTo>
                      <a:pt x="211" y="19"/>
                    </a:lnTo>
                    <a:cubicBezTo>
                      <a:pt x="192" y="0"/>
                      <a:pt x="162" y="0"/>
                      <a:pt x="143" y="19"/>
                    </a:cubicBezTo>
                    <a:lnTo>
                      <a:pt x="141" y="20"/>
                    </a:lnTo>
                    <a:cubicBezTo>
                      <a:pt x="101" y="55"/>
                      <a:pt x="41" y="55"/>
                      <a:pt x="0" y="20"/>
                    </a:cubicBezTo>
                    <a:lnTo>
                      <a:pt x="0" y="98"/>
                    </a:lnTo>
                    <a:cubicBezTo>
                      <a:pt x="41" y="134"/>
                      <a:pt x="101" y="134"/>
                      <a:pt x="141" y="98"/>
                    </a:cubicBezTo>
                    <a:lnTo>
                      <a:pt x="143" y="97"/>
                    </a:lnTo>
                    <a:cubicBezTo>
                      <a:pt x="162" y="79"/>
                      <a:pt x="192" y="79"/>
                      <a:pt x="211" y="97"/>
                    </a:cubicBezTo>
                    <a:lnTo>
                      <a:pt x="212" y="98"/>
                    </a:lnTo>
                    <a:cubicBezTo>
                      <a:pt x="252" y="134"/>
                      <a:pt x="313" y="134"/>
                      <a:pt x="353" y="98"/>
                    </a:cubicBezTo>
                    <a:lnTo>
                      <a:pt x="354" y="97"/>
                    </a:lnTo>
                    <a:cubicBezTo>
                      <a:pt x="373" y="79"/>
                      <a:pt x="404" y="79"/>
                      <a:pt x="422" y="97"/>
                    </a:cubicBezTo>
                    <a:lnTo>
                      <a:pt x="423" y="98"/>
                    </a:lnTo>
                    <a:cubicBezTo>
                      <a:pt x="464" y="134"/>
                      <a:pt x="524" y="134"/>
                      <a:pt x="564" y="98"/>
                    </a:cubicBezTo>
                    <a:lnTo>
                      <a:pt x="566" y="97"/>
                    </a:lnTo>
                    <a:cubicBezTo>
                      <a:pt x="585" y="79"/>
                      <a:pt x="615" y="79"/>
                      <a:pt x="634" y="97"/>
                    </a:cubicBezTo>
                    <a:lnTo>
                      <a:pt x="635" y="98"/>
                    </a:lnTo>
                    <a:cubicBezTo>
                      <a:pt x="675" y="134"/>
                      <a:pt x="736" y="134"/>
                      <a:pt x="776" y="98"/>
                    </a:cubicBezTo>
                    <a:lnTo>
                      <a:pt x="777" y="97"/>
                    </a:lnTo>
                    <a:cubicBezTo>
                      <a:pt x="796" y="79"/>
                      <a:pt x="827" y="79"/>
                      <a:pt x="846" y="97"/>
                    </a:cubicBezTo>
                    <a:lnTo>
                      <a:pt x="847" y="98"/>
                    </a:lnTo>
                    <a:cubicBezTo>
                      <a:pt x="887" y="134"/>
                      <a:pt x="947" y="134"/>
                      <a:pt x="987" y="98"/>
                    </a:cubicBezTo>
                    <a:lnTo>
                      <a:pt x="989" y="97"/>
                    </a:lnTo>
                    <a:cubicBezTo>
                      <a:pt x="1008" y="79"/>
                      <a:pt x="1038" y="79"/>
                      <a:pt x="1057" y="97"/>
                    </a:cubicBezTo>
                    <a:lnTo>
                      <a:pt x="1058" y="98"/>
                    </a:lnTo>
                    <a:cubicBezTo>
                      <a:pt x="1098" y="134"/>
                      <a:pt x="1159" y="134"/>
                      <a:pt x="1199" y="98"/>
                    </a:cubicBezTo>
                    <a:lnTo>
                      <a:pt x="1200" y="97"/>
                    </a:lnTo>
                    <a:cubicBezTo>
                      <a:pt x="1219" y="79"/>
                      <a:pt x="1250" y="79"/>
                      <a:pt x="1269" y="97"/>
                    </a:cubicBezTo>
                    <a:lnTo>
                      <a:pt x="1270" y="98"/>
                    </a:lnTo>
                    <a:cubicBezTo>
                      <a:pt x="1310" y="134"/>
                      <a:pt x="1370" y="134"/>
                      <a:pt x="1410" y="98"/>
                    </a:cubicBezTo>
                    <a:lnTo>
                      <a:pt x="1412" y="97"/>
                    </a:lnTo>
                    <a:cubicBezTo>
                      <a:pt x="1431" y="79"/>
                      <a:pt x="1461" y="79"/>
                      <a:pt x="1480" y="97"/>
                    </a:cubicBezTo>
                    <a:lnTo>
                      <a:pt x="1481" y="98"/>
                    </a:lnTo>
                    <a:cubicBezTo>
                      <a:pt x="1520" y="133"/>
                      <a:pt x="1579" y="134"/>
                      <a:pt x="1619" y="100"/>
                    </a:cubicBezTo>
                    <a:lnTo>
                      <a:pt x="1619" y="22"/>
                    </a:lnTo>
                    <a:cubicBezTo>
                      <a:pt x="1579" y="56"/>
                      <a:pt x="1520" y="55"/>
                      <a:pt x="148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0" y="432048"/>
                <a:ext cx="2448272" cy="265486"/>
              </a:xfrm>
              <a:custGeom>
                <a:avLst/>
                <a:gdLst>
                  <a:gd name="T0" fmla="*/ 1162 w 1163"/>
                  <a:gd name="T1" fmla="*/ 17 h 115"/>
                  <a:gd name="T2" fmla="*/ 1063 w 1163"/>
                  <a:gd name="T3" fmla="*/ 15 h 115"/>
                  <a:gd name="T4" fmla="*/ 1063 w 1163"/>
                  <a:gd name="T5" fmla="*/ 14 h 115"/>
                  <a:gd name="T6" fmla="*/ 1014 w 1163"/>
                  <a:gd name="T7" fmla="*/ 14 h 115"/>
                  <a:gd name="T8" fmla="*/ 1013 w 1163"/>
                  <a:gd name="T9" fmla="*/ 15 h 115"/>
                  <a:gd name="T10" fmla="*/ 911 w 1163"/>
                  <a:gd name="T11" fmla="*/ 15 h 115"/>
                  <a:gd name="T12" fmla="*/ 911 w 1163"/>
                  <a:gd name="T13" fmla="*/ 14 h 115"/>
                  <a:gd name="T14" fmla="*/ 862 w 1163"/>
                  <a:gd name="T15" fmla="*/ 14 h 115"/>
                  <a:gd name="T16" fmla="*/ 861 w 1163"/>
                  <a:gd name="T17" fmla="*/ 15 h 115"/>
                  <a:gd name="T18" fmla="*/ 760 w 1163"/>
                  <a:gd name="T19" fmla="*/ 15 h 115"/>
                  <a:gd name="T20" fmla="*/ 759 w 1163"/>
                  <a:gd name="T21" fmla="*/ 14 h 115"/>
                  <a:gd name="T22" fmla="*/ 710 w 1163"/>
                  <a:gd name="T23" fmla="*/ 14 h 115"/>
                  <a:gd name="T24" fmla="*/ 709 w 1163"/>
                  <a:gd name="T25" fmla="*/ 15 h 115"/>
                  <a:gd name="T26" fmla="*/ 608 w 1163"/>
                  <a:gd name="T27" fmla="*/ 15 h 115"/>
                  <a:gd name="T28" fmla="*/ 607 w 1163"/>
                  <a:gd name="T29" fmla="*/ 14 h 115"/>
                  <a:gd name="T30" fmla="*/ 558 w 1163"/>
                  <a:gd name="T31" fmla="*/ 14 h 115"/>
                  <a:gd name="T32" fmla="*/ 557 w 1163"/>
                  <a:gd name="T33" fmla="*/ 15 h 115"/>
                  <a:gd name="T34" fmla="*/ 456 w 1163"/>
                  <a:gd name="T35" fmla="*/ 15 h 115"/>
                  <a:gd name="T36" fmla="*/ 455 w 1163"/>
                  <a:gd name="T37" fmla="*/ 14 h 115"/>
                  <a:gd name="T38" fmla="*/ 406 w 1163"/>
                  <a:gd name="T39" fmla="*/ 14 h 115"/>
                  <a:gd name="T40" fmla="*/ 405 w 1163"/>
                  <a:gd name="T41" fmla="*/ 15 h 115"/>
                  <a:gd name="T42" fmla="*/ 304 w 1163"/>
                  <a:gd name="T43" fmla="*/ 15 h 115"/>
                  <a:gd name="T44" fmla="*/ 303 w 1163"/>
                  <a:gd name="T45" fmla="*/ 14 h 115"/>
                  <a:gd name="T46" fmla="*/ 254 w 1163"/>
                  <a:gd name="T47" fmla="*/ 14 h 115"/>
                  <a:gd name="T48" fmla="*/ 253 w 1163"/>
                  <a:gd name="T49" fmla="*/ 15 h 115"/>
                  <a:gd name="T50" fmla="*/ 152 w 1163"/>
                  <a:gd name="T51" fmla="*/ 15 h 115"/>
                  <a:gd name="T52" fmla="*/ 151 w 1163"/>
                  <a:gd name="T53" fmla="*/ 14 h 115"/>
                  <a:gd name="T54" fmla="*/ 102 w 1163"/>
                  <a:gd name="T55" fmla="*/ 14 h 115"/>
                  <a:gd name="T56" fmla="*/ 101 w 1163"/>
                  <a:gd name="T57" fmla="*/ 15 h 115"/>
                  <a:gd name="T58" fmla="*/ 0 w 1163"/>
                  <a:gd name="T59" fmla="*/ 15 h 115"/>
                  <a:gd name="T60" fmla="*/ 0 w 1163"/>
                  <a:gd name="T61" fmla="*/ 115 h 115"/>
                  <a:gd name="T62" fmla="*/ 1163 w 1163"/>
                  <a:gd name="T63" fmla="*/ 115 h 115"/>
                  <a:gd name="T64" fmla="*/ 1163 w 1163"/>
                  <a:gd name="T65" fmla="*/ 17 h 115"/>
                  <a:gd name="T66" fmla="*/ 1162 w 1163"/>
                  <a:gd name="T67" fmla="*/ 1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3" h="115">
                    <a:moveTo>
                      <a:pt x="1162" y="17"/>
                    </a:moveTo>
                    <a:cubicBezTo>
                      <a:pt x="1133" y="40"/>
                      <a:pt x="1091" y="39"/>
                      <a:pt x="1063" y="15"/>
                    </a:cubicBezTo>
                    <a:lnTo>
                      <a:pt x="1063" y="14"/>
                    </a:lnTo>
                    <a:cubicBezTo>
                      <a:pt x="1049" y="0"/>
                      <a:pt x="1027" y="0"/>
                      <a:pt x="1014" y="14"/>
                    </a:cubicBezTo>
                    <a:lnTo>
                      <a:pt x="1013" y="15"/>
                    </a:lnTo>
                    <a:cubicBezTo>
                      <a:pt x="984" y="40"/>
                      <a:pt x="940" y="40"/>
                      <a:pt x="911" y="15"/>
                    </a:cubicBezTo>
                    <a:lnTo>
                      <a:pt x="911" y="14"/>
                    </a:lnTo>
                    <a:cubicBezTo>
                      <a:pt x="897" y="0"/>
                      <a:pt x="875" y="0"/>
                      <a:pt x="862" y="14"/>
                    </a:cubicBezTo>
                    <a:lnTo>
                      <a:pt x="861" y="15"/>
                    </a:lnTo>
                    <a:cubicBezTo>
                      <a:pt x="832" y="40"/>
                      <a:pt x="788" y="40"/>
                      <a:pt x="760" y="15"/>
                    </a:cubicBezTo>
                    <a:lnTo>
                      <a:pt x="759" y="14"/>
                    </a:lnTo>
                    <a:cubicBezTo>
                      <a:pt x="745" y="0"/>
                      <a:pt x="724" y="0"/>
                      <a:pt x="710" y="14"/>
                    </a:cubicBezTo>
                    <a:lnTo>
                      <a:pt x="709" y="15"/>
                    </a:lnTo>
                    <a:cubicBezTo>
                      <a:pt x="680" y="40"/>
                      <a:pt x="637" y="40"/>
                      <a:pt x="608" y="15"/>
                    </a:cubicBezTo>
                    <a:lnTo>
                      <a:pt x="607" y="14"/>
                    </a:lnTo>
                    <a:cubicBezTo>
                      <a:pt x="593" y="0"/>
                      <a:pt x="572" y="0"/>
                      <a:pt x="558" y="14"/>
                    </a:cubicBezTo>
                    <a:lnTo>
                      <a:pt x="557" y="15"/>
                    </a:lnTo>
                    <a:cubicBezTo>
                      <a:pt x="528" y="40"/>
                      <a:pt x="485" y="40"/>
                      <a:pt x="456" y="15"/>
                    </a:cubicBezTo>
                    <a:lnTo>
                      <a:pt x="455" y="14"/>
                    </a:lnTo>
                    <a:cubicBezTo>
                      <a:pt x="441" y="0"/>
                      <a:pt x="420" y="0"/>
                      <a:pt x="406" y="14"/>
                    </a:cubicBezTo>
                    <a:lnTo>
                      <a:pt x="405" y="15"/>
                    </a:lnTo>
                    <a:cubicBezTo>
                      <a:pt x="376" y="40"/>
                      <a:pt x="333" y="40"/>
                      <a:pt x="304" y="15"/>
                    </a:cubicBezTo>
                    <a:lnTo>
                      <a:pt x="303" y="14"/>
                    </a:lnTo>
                    <a:cubicBezTo>
                      <a:pt x="290" y="0"/>
                      <a:pt x="268" y="0"/>
                      <a:pt x="254" y="14"/>
                    </a:cubicBezTo>
                    <a:lnTo>
                      <a:pt x="253" y="15"/>
                    </a:lnTo>
                    <a:cubicBezTo>
                      <a:pt x="224" y="40"/>
                      <a:pt x="181" y="40"/>
                      <a:pt x="152" y="15"/>
                    </a:cubicBezTo>
                    <a:lnTo>
                      <a:pt x="151" y="14"/>
                    </a:lnTo>
                    <a:cubicBezTo>
                      <a:pt x="138" y="0"/>
                      <a:pt x="116" y="0"/>
                      <a:pt x="102" y="14"/>
                    </a:cubicBezTo>
                    <a:lnTo>
                      <a:pt x="101" y="15"/>
                    </a:lnTo>
                    <a:cubicBezTo>
                      <a:pt x="72" y="40"/>
                      <a:pt x="29" y="40"/>
                      <a:pt x="0" y="15"/>
                    </a:cubicBezTo>
                    <a:lnTo>
                      <a:pt x="0" y="115"/>
                    </a:lnTo>
                    <a:lnTo>
                      <a:pt x="1163" y="115"/>
                    </a:lnTo>
                    <a:lnTo>
                      <a:pt x="1163" y="17"/>
                    </a:lnTo>
                    <a:lnTo>
                      <a:pt x="116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1" y="0"/>
                <a:ext cx="2447504" cy="188277"/>
              </a:xfrm>
              <a:custGeom>
                <a:avLst/>
                <a:gdLst>
                  <a:gd name="T0" fmla="*/ 1481 w 1619"/>
                  <a:gd name="T1" fmla="*/ 20 h 134"/>
                  <a:gd name="T2" fmla="*/ 1480 w 1619"/>
                  <a:gd name="T3" fmla="*/ 19 h 134"/>
                  <a:gd name="T4" fmla="*/ 1412 w 1619"/>
                  <a:gd name="T5" fmla="*/ 19 h 134"/>
                  <a:gd name="T6" fmla="*/ 1410 w 1619"/>
                  <a:gd name="T7" fmla="*/ 20 h 134"/>
                  <a:gd name="T8" fmla="*/ 1270 w 1619"/>
                  <a:gd name="T9" fmla="*/ 20 h 134"/>
                  <a:gd name="T10" fmla="*/ 1269 w 1619"/>
                  <a:gd name="T11" fmla="*/ 19 h 134"/>
                  <a:gd name="T12" fmla="*/ 1200 w 1619"/>
                  <a:gd name="T13" fmla="*/ 19 h 134"/>
                  <a:gd name="T14" fmla="*/ 1199 w 1619"/>
                  <a:gd name="T15" fmla="*/ 20 h 134"/>
                  <a:gd name="T16" fmla="*/ 1058 w 1619"/>
                  <a:gd name="T17" fmla="*/ 20 h 134"/>
                  <a:gd name="T18" fmla="*/ 1057 w 1619"/>
                  <a:gd name="T19" fmla="*/ 19 h 134"/>
                  <a:gd name="T20" fmla="*/ 989 w 1619"/>
                  <a:gd name="T21" fmla="*/ 19 h 134"/>
                  <a:gd name="T22" fmla="*/ 987 w 1619"/>
                  <a:gd name="T23" fmla="*/ 20 h 134"/>
                  <a:gd name="T24" fmla="*/ 847 w 1619"/>
                  <a:gd name="T25" fmla="*/ 20 h 134"/>
                  <a:gd name="T26" fmla="*/ 846 w 1619"/>
                  <a:gd name="T27" fmla="*/ 19 h 134"/>
                  <a:gd name="T28" fmla="*/ 777 w 1619"/>
                  <a:gd name="T29" fmla="*/ 19 h 134"/>
                  <a:gd name="T30" fmla="*/ 776 w 1619"/>
                  <a:gd name="T31" fmla="*/ 20 h 134"/>
                  <a:gd name="T32" fmla="*/ 635 w 1619"/>
                  <a:gd name="T33" fmla="*/ 20 h 134"/>
                  <a:gd name="T34" fmla="*/ 634 w 1619"/>
                  <a:gd name="T35" fmla="*/ 19 h 134"/>
                  <a:gd name="T36" fmla="*/ 566 w 1619"/>
                  <a:gd name="T37" fmla="*/ 19 h 134"/>
                  <a:gd name="T38" fmla="*/ 564 w 1619"/>
                  <a:gd name="T39" fmla="*/ 20 h 134"/>
                  <a:gd name="T40" fmla="*/ 423 w 1619"/>
                  <a:gd name="T41" fmla="*/ 20 h 134"/>
                  <a:gd name="T42" fmla="*/ 422 w 1619"/>
                  <a:gd name="T43" fmla="*/ 19 h 134"/>
                  <a:gd name="T44" fmla="*/ 354 w 1619"/>
                  <a:gd name="T45" fmla="*/ 19 h 134"/>
                  <a:gd name="T46" fmla="*/ 353 w 1619"/>
                  <a:gd name="T47" fmla="*/ 20 h 134"/>
                  <a:gd name="T48" fmla="*/ 212 w 1619"/>
                  <a:gd name="T49" fmla="*/ 20 h 134"/>
                  <a:gd name="T50" fmla="*/ 211 w 1619"/>
                  <a:gd name="T51" fmla="*/ 19 h 134"/>
                  <a:gd name="T52" fmla="*/ 143 w 1619"/>
                  <a:gd name="T53" fmla="*/ 19 h 134"/>
                  <a:gd name="T54" fmla="*/ 141 w 1619"/>
                  <a:gd name="T55" fmla="*/ 20 h 134"/>
                  <a:gd name="T56" fmla="*/ 0 w 1619"/>
                  <a:gd name="T57" fmla="*/ 20 h 134"/>
                  <a:gd name="T58" fmla="*/ 0 w 1619"/>
                  <a:gd name="T59" fmla="*/ 98 h 134"/>
                  <a:gd name="T60" fmla="*/ 141 w 1619"/>
                  <a:gd name="T61" fmla="*/ 98 h 134"/>
                  <a:gd name="T62" fmla="*/ 143 w 1619"/>
                  <a:gd name="T63" fmla="*/ 97 h 134"/>
                  <a:gd name="T64" fmla="*/ 211 w 1619"/>
                  <a:gd name="T65" fmla="*/ 97 h 134"/>
                  <a:gd name="T66" fmla="*/ 212 w 1619"/>
                  <a:gd name="T67" fmla="*/ 98 h 134"/>
                  <a:gd name="T68" fmla="*/ 353 w 1619"/>
                  <a:gd name="T69" fmla="*/ 98 h 134"/>
                  <a:gd name="T70" fmla="*/ 354 w 1619"/>
                  <a:gd name="T71" fmla="*/ 97 h 134"/>
                  <a:gd name="T72" fmla="*/ 422 w 1619"/>
                  <a:gd name="T73" fmla="*/ 97 h 134"/>
                  <a:gd name="T74" fmla="*/ 423 w 1619"/>
                  <a:gd name="T75" fmla="*/ 98 h 134"/>
                  <a:gd name="T76" fmla="*/ 564 w 1619"/>
                  <a:gd name="T77" fmla="*/ 98 h 134"/>
                  <a:gd name="T78" fmla="*/ 566 w 1619"/>
                  <a:gd name="T79" fmla="*/ 97 h 134"/>
                  <a:gd name="T80" fmla="*/ 634 w 1619"/>
                  <a:gd name="T81" fmla="*/ 97 h 134"/>
                  <a:gd name="T82" fmla="*/ 635 w 1619"/>
                  <a:gd name="T83" fmla="*/ 98 h 134"/>
                  <a:gd name="T84" fmla="*/ 776 w 1619"/>
                  <a:gd name="T85" fmla="*/ 98 h 134"/>
                  <a:gd name="T86" fmla="*/ 777 w 1619"/>
                  <a:gd name="T87" fmla="*/ 97 h 134"/>
                  <a:gd name="T88" fmla="*/ 846 w 1619"/>
                  <a:gd name="T89" fmla="*/ 97 h 134"/>
                  <a:gd name="T90" fmla="*/ 847 w 1619"/>
                  <a:gd name="T91" fmla="*/ 98 h 134"/>
                  <a:gd name="T92" fmla="*/ 987 w 1619"/>
                  <a:gd name="T93" fmla="*/ 98 h 134"/>
                  <a:gd name="T94" fmla="*/ 989 w 1619"/>
                  <a:gd name="T95" fmla="*/ 97 h 134"/>
                  <a:gd name="T96" fmla="*/ 1057 w 1619"/>
                  <a:gd name="T97" fmla="*/ 97 h 134"/>
                  <a:gd name="T98" fmla="*/ 1058 w 1619"/>
                  <a:gd name="T99" fmla="*/ 98 h 134"/>
                  <a:gd name="T100" fmla="*/ 1199 w 1619"/>
                  <a:gd name="T101" fmla="*/ 98 h 134"/>
                  <a:gd name="T102" fmla="*/ 1200 w 1619"/>
                  <a:gd name="T103" fmla="*/ 97 h 134"/>
                  <a:gd name="T104" fmla="*/ 1269 w 1619"/>
                  <a:gd name="T105" fmla="*/ 97 h 134"/>
                  <a:gd name="T106" fmla="*/ 1270 w 1619"/>
                  <a:gd name="T107" fmla="*/ 98 h 134"/>
                  <a:gd name="T108" fmla="*/ 1410 w 1619"/>
                  <a:gd name="T109" fmla="*/ 98 h 134"/>
                  <a:gd name="T110" fmla="*/ 1412 w 1619"/>
                  <a:gd name="T111" fmla="*/ 97 h 134"/>
                  <a:gd name="T112" fmla="*/ 1480 w 1619"/>
                  <a:gd name="T113" fmla="*/ 97 h 134"/>
                  <a:gd name="T114" fmla="*/ 1481 w 1619"/>
                  <a:gd name="T115" fmla="*/ 98 h 134"/>
                  <a:gd name="T116" fmla="*/ 1619 w 1619"/>
                  <a:gd name="T117" fmla="*/ 100 h 134"/>
                  <a:gd name="T118" fmla="*/ 1619 w 1619"/>
                  <a:gd name="T119" fmla="*/ 22 h 134"/>
                  <a:gd name="T120" fmla="*/ 1481 w 1619"/>
                  <a:gd name="T121" fmla="*/ 2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19" h="134">
                    <a:moveTo>
                      <a:pt x="1481" y="20"/>
                    </a:moveTo>
                    <a:lnTo>
                      <a:pt x="1480" y="19"/>
                    </a:lnTo>
                    <a:cubicBezTo>
                      <a:pt x="1461" y="0"/>
                      <a:pt x="1431" y="0"/>
                      <a:pt x="1412" y="19"/>
                    </a:cubicBezTo>
                    <a:lnTo>
                      <a:pt x="1410" y="20"/>
                    </a:lnTo>
                    <a:cubicBezTo>
                      <a:pt x="1370" y="55"/>
                      <a:pt x="1310" y="55"/>
                      <a:pt x="1270" y="20"/>
                    </a:cubicBezTo>
                    <a:lnTo>
                      <a:pt x="1269" y="19"/>
                    </a:lnTo>
                    <a:cubicBezTo>
                      <a:pt x="1250" y="0"/>
                      <a:pt x="1219" y="0"/>
                      <a:pt x="1200" y="19"/>
                    </a:cubicBezTo>
                    <a:lnTo>
                      <a:pt x="1199" y="20"/>
                    </a:lnTo>
                    <a:cubicBezTo>
                      <a:pt x="1159" y="55"/>
                      <a:pt x="1098" y="55"/>
                      <a:pt x="1058" y="20"/>
                    </a:cubicBezTo>
                    <a:lnTo>
                      <a:pt x="1057" y="19"/>
                    </a:lnTo>
                    <a:cubicBezTo>
                      <a:pt x="1038" y="0"/>
                      <a:pt x="1008" y="0"/>
                      <a:pt x="989" y="19"/>
                    </a:cubicBezTo>
                    <a:lnTo>
                      <a:pt x="987" y="20"/>
                    </a:lnTo>
                    <a:cubicBezTo>
                      <a:pt x="947" y="55"/>
                      <a:pt x="887" y="55"/>
                      <a:pt x="847" y="20"/>
                    </a:cubicBezTo>
                    <a:lnTo>
                      <a:pt x="846" y="19"/>
                    </a:lnTo>
                    <a:cubicBezTo>
                      <a:pt x="827" y="0"/>
                      <a:pt x="796" y="0"/>
                      <a:pt x="777" y="19"/>
                    </a:cubicBezTo>
                    <a:lnTo>
                      <a:pt x="776" y="20"/>
                    </a:lnTo>
                    <a:cubicBezTo>
                      <a:pt x="736" y="55"/>
                      <a:pt x="675" y="55"/>
                      <a:pt x="635" y="20"/>
                    </a:cubicBezTo>
                    <a:lnTo>
                      <a:pt x="634" y="19"/>
                    </a:lnTo>
                    <a:cubicBezTo>
                      <a:pt x="615" y="0"/>
                      <a:pt x="585" y="0"/>
                      <a:pt x="566" y="19"/>
                    </a:cubicBezTo>
                    <a:lnTo>
                      <a:pt x="564" y="20"/>
                    </a:lnTo>
                    <a:cubicBezTo>
                      <a:pt x="524" y="55"/>
                      <a:pt x="464" y="55"/>
                      <a:pt x="423" y="20"/>
                    </a:cubicBezTo>
                    <a:lnTo>
                      <a:pt x="422" y="19"/>
                    </a:lnTo>
                    <a:cubicBezTo>
                      <a:pt x="404" y="0"/>
                      <a:pt x="373" y="0"/>
                      <a:pt x="354" y="19"/>
                    </a:cubicBezTo>
                    <a:lnTo>
                      <a:pt x="353" y="20"/>
                    </a:lnTo>
                    <a:cubicBezTo>
                      <a:pt x="313" y="55"/>
                      <a:pt x="252" y="55"/>
                      <a:pt x="212" y="20"/>
                    </a:cubicBezTo>
                    <a:lnTo>
                      <a:pt x="211" y="19"/>
                    </a:lnTo>
                    <a:cubicBezTo>
                      <a:pt x="192" y="0"/>
                      <a:pt x="162" y="0"/>
                      <a:pt x="143" y="19"/>
                    </a:cubicBezTo>
                    <a:lnTo>
                      <a:pt x="141" y="20"/>
                    </a:lnTo>
                    <a:cubicBezTo>
                      <a:pt x="101" y="55"/>
                      <a:pt x="41" y="55"/>
                      <a:pt x="0" y="20"/>
                    </a:cubicBezTo>
                    <a:lnTo>
                      <a:pt x="0" y="98"/>
                    </a:lnTo>
                    <a:cubicBezTo>
                      <a:pt x="41" y="134"/>
                      <a:pt x="101" y="134"/>
                      <a:pt x="141" y="98"/>
                    </a:cubicBezTo>
                    <a:lnTo>
                      <a:pt x="143" y="97"/>
                    </a:lnTo>
                    <a:cubicBezTo>
                      <a:pt x="162" y="79"/>
                      <a:pt x="192" y="79"/>
                      <a:pt x="211" y="97"/>
                    </a:cubicBezTo>
                    <a:lnTo>
                      <a:pt x="212" y="98"/>
                    </a:lnTo>
                    <a:cubicBezTo>
                      <a:pt x="252" y="134"/>
                      <a:pt x="313" y="134"/>
                      <a:pt x="353" y="98"/>
                    </a:cubicBezTo>
                    <a:lnTo>
                      <a:pt x="354" y="97"/>
                    </a:lnTo>
                    <a:cubicBezTo>
                      <a:pt x="373" y="79"/>
                      <a:pt x="404" y="79"/>
                      <a:pt x="422" y="97"/>
                    </a:cubicBezTo>
                    <a:lnTo>
                      <a:pt x="423" y="98"/>
                    </a:lnTo>
                    <a:cubicBezTo>
                      <a:pt x="464" y="134"/>
                      <a:pt x="524" y="134"/>
                      <a:pt x="564" y="98"/>
                    </a:cubicBezTo>
                    <a:lnTo>
                      <a:pt x="566" y="97"/>
                    </a:lnTo>
                    <a:cubicBezTo>
                      <a:pt x="585" y="79"/>
                      <a:pt x="615" y="79"/>
                      <a:pt x="634" y="97"/>
                    </a:cubicBezTo>
                    <a:lnTo>
                      <a:pt x="635" y="98"/>
                    </a:lnTo>
                    <a:cubicBezTo>
                      <a:pt x="675" y="134"/>
                      <a:pt x="736" y="134"/>
                      <a:pt x="776" y="98"/>
                    </a:cubicBezTo>
                    <a:lnTo>
                      <a:pt x="777" y="97"/>
                    </a:lnTo>
                    <a:cubicBezTo>
                      <a:pt x="796" y="79"/>
                      <a:pt x="827" y="79"/>
                      <a:pt x="846" y="97"/>
                    </a:cubicBezTo>
                    <a:lnTo>
                      <a:pt x="847" y="98"/>
                    </a:lnTo>
                    <a:cubicBezTo>
                      <a:pt x="887" y="134"/>
                      <a:pt x="947" y="134"/>
                      <a:pt x="987" y="98"/>
                    </a:cubicBezTo>
                    <a:lnTo>
                      <a:pt x="989" y="97"/>
                    </a:lnTo>
                    <a:cubicBezTo>
                      <a:pt x="1008" y="79"/>
                      <a:pt x="1038" y="79"/>
                      <a:pt x="1057" y="97"/>
                    </a:cubicBezTo>
                    <a:lnTo>
                      <a:pt x="1058" y="98"/>
                    </a:lnTo>
                    <a:cubicBezTo>
                      <a:pt x="1098" y="134"/>
                      <a:pt x="1159" y="134"/>
                      <a:pt x="1199" y="98"/>
                    </a:cubicBezTo>
                    <a:lnTo>
                      <a:pt x="1200" y="97"/>
                    </a:lnTo>
                    <a:cubicBezTo>
                      <a:pt x="1219" y="79"/>
                      <a:pt x="1250" y="79"/>
                      <a:pt x="1269" y="97"/>
                    </a:cubicBezTo>
                    <a:lnTo>
                      <a:pt x="1270" y="98"/>
                    </a:lnTo>
                    <a:cubicBezTo>
                      <a:pt x="1310" y="134"/>
                      <a:pt x="1370" y="134"/>
                      <a:pt x="1410" y="98"/>
                    </a:cubicBezTo>
                    <a:lnTo>
                      <a:pt x="1412" y="97"/>
                    </a:lnTo>
                    <a:cubicBezTo>
                      <a:pt x="1431" y="79"/>
                      <a:pt x="1461" y="79"/>
                      <a:pt x="1480" y="97"/>
                    </a:cubicBezTo>
                    <a:lnTo>
                      <a:pt x="1481" y="98"/>
                    </a:lnTo>
                    <a:cubicBezTo>
                      <a:pt x="1520" y="133"/>
                      <a:pt x="1579" y="134"/>
                      <a:pt x="1619" y="100"/>
                    </a:cubicBezTo>
                    <a:lnTo>
                      <a:pt x="1619" y="22"/>
                    </a:lnTo>
                    <a:cubicBezTo>
                      <a:pt x="1579" y="56"/>
                      <a:pt x="1520" y="55"/>
                      <a:pt x="148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46" name="Text Box 4"/>
          <p:cNvSpPr txBox="1"/>
          <p:nvPr/>
        </p:nvSpPr>
        <p:spPr>
          <a:xfrm>
            <a:off x="4051049" y="1148942"/>
            <a:ext cx="3725545" cy="205073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What matters to you where you live?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083187" y="1127195"/>
            <a:ext cx="1052668" cy="892458"/>
            <a:chOff x="4293493" y="1229055"/>
            <a:chExt cx="826003" cy="704129"/>
          </a:xfrm>
          <a:solidFill>
            <a:srgbClr val="034B89"/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23689" y="1229055"/>
              <a:ext cx="108328" cy="121874"/>
            </a:xfrm>
            <a:custGeom>
              <a:avLst/>
              <a:gdLst>
                <a:gd name="T0" fmla="*/ 55 w 111"/>
                <a:gd name="T1" fmla="*/ 122 h 122"/>
                <a:gd name="T2" fmla="*/ 111 w 111"/>
                <a:gd name="T3" fmla="*/ 60 h 122"/>
                <a:gd name="T4" fmla="*/ 55 w 111"/>
                <a:gd name="T5" fmla="*/ 0 h 122"/>
                <a:gd name="T6" fmla="*/ 0 w 111"/>
                <a:gd name="T7" fmla="*/ 60 h 122"/>
                <a:gd name="T8" fmla="*/ 55 w 111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22">
                  <a:moveTo>
                    <a:pt x="55" y="122"/>
                  </a:moveTo>
                  <a:cubicBezTo>
                    <a:pt x="92" y="122"/>
                    <a:pt x="111" y="91"/>
                    <a:pt x="111" y="60"/>
                  </a:cubicBezTo>
                  <a:cubicBezTo>
                    <a:pt x="111" y="28"/>
                    <a:pt x="92" y="0"/>
                    <a:pt x="55" y="0"/>
                  </a:cubicBezTo>
                  <a:cubicBezTo>
                    <a:pt x="18" y="0"/>
                    <a:pt x="0" y="29"/>
                    <a:pt x="0" y="60"/>
                  </a:cubicBezTo>
                  <a:cubicBezTo>
                    <a:pt x="0" y="91"/>
                    <a:pt x="18" y="122"/>
                    <a:pt x="55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347656" y="1486327"/>
              <a:ext cx="67710" cy="81246"/>
            </a:xfrm>
            <a:custGeom>
              <a:avLst/>
              <a:gdLst>
                <a:gd name="T0" fmla="*/ 37 w 75"/>
                <a:gd name="T1" fmla="*/ 87 h 87"/>
                <a:gd name="T2" fmla="*/ 72 w 75"/>
                <a:gd name="T3" fmla="*/ 49 h 87"/>
                <a:gd name="T4" fmla="*/ 3 w 75"/>
                <a:gd name="T5" fmla="*/ 49 h 87"/>
                <a:gd name="T6" fmla="*/ 37 w 75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87">
                  <a:moveTo>
                    <a:pt x="37" y="87"/>
                  </a:moveTo>
                  <a:cubicBezTo>
                    <a:pt x="58" y="86"/>
                    <a:pt x="73" y="69"/>
                    <a:pt x="72" y="49"/>
                  </a:cubicBezTo>
                  <a:cubicBezTo>
                    <a:pt x="75" y="0"/>
                    <a:pt x="0" y="0"/>
                    <a:pt x="3" y="49"/>
                  </a:cubicBezTo>
                  <a:cubicBezTo>
                    <a:pt x="1" y="69"/>
                    <a:pt x="17" y="86"/>
                    <a:pt x="3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997622" y="1486327"/>
              <a:ext cx="67710" cy="81246"/>
            </a:xfrm>
            <a:custGeom>
              <a:avLst/>
              <a:gdLst>
                <a:gd name="T0" fmla="*/ 37 w 74"/>
                <a:gd name="T1" fmla="*/ 87 h 87"/>
                <a:gd name="T2" fmla="*/ 71 w 74"/>
                <a:gd name="T3" fmla="*/ 49 h 87"/>
                <a:gd name="T4" fmla="*/ 3 w 74"/>
                <a:gd name="T5" fmla="*/ 49 h 87"/>
                <a:gd name="T6" fmla="*/ 37 w 74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87">
                  <a:moveTo>
                    <a:pt x="37" y="87"/>
                  </a:moveTo>
                  <a:cubicBezTo>
                    <a:pt x="57" y="86"/>
                    <a:pt x="73" y="69"/>
                    <a:pt x="71" y="49"/>
                  </a:cubicBezTo>
                  <a:cubicBezTo>
                    <a:pt x="74" y="0"/>
                    <a:pt x="0" y="0"/>
                    <a:pt x="3" y="49"/>
                  </a:cubicBezTo>
                  <a:cubicBezTo>
                    <a:pt x="1" y="69"/>
                    <a:pt x="17" y="86"/>
                    <a:pt x="3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293493" y="1364464"/>
              <a:ext cx="826003" cy="568720"/>
            </a:xfrm>
            <a:custGeom>
              <a:avLst/>
              <a:gdLst>
                <a:gd name="T0" fmla="*/ 860 w 861"/>
                <a:gd name="T1" fmla="*/ 369 h 592"/>
                <a:gd name="T2" fmla="*/ 789 w 861"/>
                <a:gd name="T3" fmla="*/ 227 h 592"/>
                <a:gd name="T4" fmla="*/ 723 w 861"/>
                <a:gd name="T5" fmla="*/ 228 h 592"/>
                <a:gd name="T6" fmla="*/ 609 w 861"/>
                <a:gd name="T7" fmla="*/ 0 h 592"/>
                <a:gd name="T8" fmla="*/ 459 w 861"/>
                <a:gd name="T9" fmla="*/ 35 h 592"/>
                <a:gd name="T10" fmla="*/ 401 w 861"/>
                <a:gd name="T11" fmla="*/ 35 h 592"/>
                <a:gd name="T12" fmla="*/ 252 w 861"/>
                <a:gd name="T13" fmla="*/ 0 h 592"/>
                <a:gd name="T14" fmla="*/ 138 w 861"/>
                <a:gd name="T15" fmla="*/ 228 h 592"/>
                <a:gd name="T16" fmla="*/ 73 w 861"/>
                <a:gd name="T17" fmla="*/ 227 h 592"/>
                <a:gd name="T18" fmla="*/ 2 w 861"/>
                <a:gd name="T19" fmla="*/ 369 h 592"/>
                <a:gd name="T20" fmla="*/ 2 w 861"/>
                <a:gd name="T21" fmla="*/ 371 h 592"/>
                <a:gd name="T22" fmla="*/ 51 w 861"/>
                <a:gd name="T23" fmla="*/ 293 h 592"/>
                <a:gd name="T24" fmla="*/ 53 w 861"/>
                <a:gd name="T25" fmla="*/ 575 h 592"/>
                <a:gd name="T26" fmla="*/ 94 w 861"/>
                <a:gd name="T27" fmla="*/ 575 h 592"/>
                <a:gd name="T28" fmla="*/ 98 w 861"/>
                <a:gd name="T29" fmla="*/ 397 h 592"/>
                <a:gd name="T30" fmla="*/ 103 w 861"/>
                <a:gd name="T31" fmla="*/ 575 h 592"/>
                <a:gd name="T32" fmla="*/ 144 w 861"/>
                <a:gd name="T33" fmla="*/ 575 h 592"/>
                <a:gd name="T34" fmla="*/ 146 w 861"/>
                <a:gd name="T35" fmla="*/ 294 h 592"/>
                <a:gd name="T36" fmla="*/ 195 w 861"/>
                <a:gd name="T37" fmla="*/ 372 h 592"/>
                <a:gd name="T38" fmla="*/ 195 w 861"/>
                <a:gd name="T39" fmla="*/ 369 h 592"/>
                <a:gd name="T40" fmla="*/ 178 w 861"/>
                <a:gd name="T41" fmla="*/ 238 h 592"/>
                <a:gd name="T42" fmla="*/ 220 w 861"/>
                <a:gd name="T43" fmla="*/ 108 h 592"/>
                <a:gd name="T44" fmla="*/ 252 w 861"/>
                <a:gd name="T45" fmla="*/ 591 h 592"/>
                <a:gd name="T46" fmla="*/ 287 w 861"/>
                <a:gd name="T47" fmla="*/ 282 h 592"/>
                <a:gd name="T48" fmla="*/ 301 w 861"/>
                <a:gd name="T49" fmla="*/ 282 h 592"/>
                <a:gd name="T50" fmla="*/ 336 w 861"/>
                <a:gd name="T51" fmla="*/ 592 h 592"/>
                <a:gd name="T52" fmla="*/ 368 w 861"/>
                <a:gd name="T53" fmla="*/ 108 h 592"/>
                <a:gd name="T54" fmla="*/ 410 w 861"/>
                <a:gd name="T55" fmla="*/ 238 h 592"/>
                <a:gd name="T56" fmla="*/ 430 w 861"/>
                <a:gd name="T57" fmla="*/ 255 h 592"/>
                <a:gd name="T58" fmla="*/ 489 w 861"/>
                <a:gd name="T59" fmla="*/ 108 h 592"/>
                <a:gd name="T60" fmla="*/ 493 w 861"/>
                <a:gd name="T61" fmla="*/ 565 h 592"/>
                <a:gd name="T62" fmla="*/ 560 w 861"/>
                <a:gd name="T63" fmla="*/ 565 h 592"/>
                <a:gd name="T64" fmla="*/ 566 w 861"/>
                <a:gd name="T65" fmla="*/ 278 h 592"/>
                <a:gd name="T66" fmla="*/ 573 w 861"/>
                <a:gd name="T67" fmla="*/ 565 h 592"/>
                <a:gd name="T68" fmla="*/ 640 w 861"/>
                <a:gd name="T69" fmla="*/ 565 h 592"/>
                <a:gd name="T70" fmla="*/ 643 w 861"/>
                <a:gd name="T71" fmla="*/ 108 h 592"/>
                <a:gd name="T72" fmla="*/ 695 w 861"/>
                <a:gd name="T73" fmla="*/ 254 h 592"/>
                <a:gd name="T74" fmla="*/ 666 w 861"/>
                <a:gd name="T75" fmla="*/ 369 h 592"/>
                <a:gd name="T76" fmla="*/ 691 w 861"/>
                <a:gd name="T77" fmla="*/ 374 h 592"/>
                <a:gd name="T78" fmla="*/ 717 w 861"/>
                <a:gd name="T79" fmla="*/ 294 h 592"/>
                <a:gd name="T80" fmla="*/ 737 w 861"/>
                <a:gd name="T81" fmla="*/ 591 h 592"/>
                <a:gd name="T82" fmla="*/ 758 w 861"/>
                <a:gd name="T83" fmla="*/ 400 h 592"/>
                <a:gd name="T84" fmla="*/ 767 w 861"/>
                <a:gd name="T85" fmla="*/ 400 h 592"/>
                <a:gd name="T86" fmla="*/ 788 w 861"/>
                <a:gd name="T87" fmla="*/ 591 h 592"/>
                <a:gd name="T88" fmla="*/ 808 w 861"/>
                <a:gd name="T89" fmla="*/ 294 h 592"/>
                <a:gd name="T90" fmla="*/ 834 w 861"/>
                <a:gd name="T91" fmla="*/ 374 h 592"/>
                <a:gd name="T92" fmla="*/ 860 w 861"/>
                <a:gd name="T93" fmla="*/ 369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1" h="592">
                  <a:moveTo>
                    <a:pt x="860" y="369"/>
                  </a:moveTo>
                  <a:lnTo>
                    <a:pt x="860" y="369"/>
                  </a:lnTo>
                  <a:cubicBezTo>
                    <a:pt x="860" y="369"/>
                    <a:pt x="833" y="259"/>
                    <a:pt x="829" y="248"/>
                  </a:cubicBezTo>
                  <a:cubicBezTo>
                    <a:pt x="824" y="230"/>
                    <a:pt x="804" y="227"/>
                    <a:pt x="789" y="227"/>
                  </a:cubicBezTo>
                  <a:lnTo>
                    <a:pt x="737" y="227"/>
                  </a:lnTo>
                  <a:cubicBezTo>
                    <a:pt x="732" y="226"/>
                    <a:pt x="727" y="227"/>
                    <a:pt x="723" y="228"/>
                  </a:cubicBezTo>
                  <a:cubicBezTo>
                    <a:pt x="717" y="206"/>
                    <a:pt x="679" y="51"/>
                    <a:pt x="675" y="35"/>
                  </a:cubicBezTo>
                  <a:cubicBezTo>
                    <a:pt x="666" y="5"/>
                    <a:pt x="634" y="0"/>
                    <a:pt x="609" y="0"/>
                  </a:cubicBezTo>
                  <a:lnTo>
                    <a:pt x="525" y="0"/>
                  </a:lnTo>
                  <a:cubicBezTo>
                    <a:pt x="500" y="0"/>
                    <a:pt x="468" y="5"/>
                    <a:pt x="459" y="35"/>
                  </a:cubicBezTo>
                  <a:cubicBezTo>
                    <a:pt x="456" y="45"/>
                    <a:pt x="442" y="100"/>
                    <a:pt x="430" y="149"/>
                  </a:cubicBezTo>
                  <a:cubicBezTo>
                    <a:pt x="418" y="99"/>
                    <a:pt x="404" y="45"/>
                    <a:pt x="401" y="35"/>
                  </a:cubicBezTo>
                  <a:cubicBezTo>
                    <a:pt x="392" y="5"/>
                    <a:pt x="361" y="0"/>
                    <a:pt x="335" y="0"/>
                  </a:cubicBezTo>
                  <a:lnTo>
                    <a:pt x="252" y="0"/>
                  </a:lnTo>
                  <a:cubicBezTo>
                    <a:pt x="227" y="0"/>
                    <a:pt x="195" y="5"/>
                    <a:pt x="186" y="35"/>
                  </a:cubicBezTo>
                  <a:cubicBezTo>
                    <a:pt x="182" y="51"/>
                    <a:pt x="144" y="205"/>
                    <a:pt x="138" y="228"/>
                  </a:cubicBezTo>
                  <a:cubicBezTo>
                    <a:pt x="133" y="227"/>
                    <a:pt x="129" y="227"/>
                    <a:pt x="124" y="227"/>
                  </a:cubicBezTo>
                  <a:lnTo>
                    <a:pt x="73" y="227"/>
                  </a:lnTo>
                  <a:cubicBezTo>
                    <a:pt x="57" y="227"/>
                    <a:pt x="37" y="230"/>
                    <a:pt x="32" y="249"/>
                  </a:cubicBezTo>
                  <a:cubicBezTo>
                    <a:pt x="29" y="259"/>
                    <a:pt x="2" y="369"/>
                    <a:pt x="2" y="369"/>
                  </a:cubicBezTo>
                  <a:lnTo>
                    <a:pt x="2" y="369"/>
                  </a:lnTo>
                  <a:cubicBezTo>
                    <a:pt x="2" y="370"/>
                    <a:pt x="2" y="371"/>
                    <a:pt x="2" y="371"/>
                  </a:cubicBezTo>
                  <a:cubicBezTo>
                    <a:pt x="0" y="388"/>
                    <a:pt x="25" y="390"/>
                    <a:pt x="27" y="374"/>
                  </a:cubicBezTo>
                  <a:lnTo>
                    <a:pt x="51" y="293"/>
                  </a:lnTo>
                  <a:lnTo>
                    <a:pt x="53" y="293"/>
                  </a:lnTo>
                  <a:lnTo>
                    <a:pt x="53" y="575"/>
                  </a:lnTo>
                  <a:cubicBezTo>
                    <a:pt x="54" y="584"/>
                    <a:pt x="63" y="591"/>
                    <a:pt x="73" y="591"/>
                  </a:cubicBezTo>
                  <a:cubicBezTo>
                    <a:pt x="86" y="591"/>
                    <a:pt x="94" y="583"/>
                    <a:pt x="94" y="575"/>
                  </a:cubicBezTo>
                  <a:lnTo>
                    <a:pt x="94" y="400"/>
                  </a:lnTo>
                  <a:cubicBezTo>
                    <a:pt x="94" y="398"/>
                    <a:pt x="96" y="397"/>
                    <a:pt x="98" y="397"/>
                  </a:cubicBezTo>
                  <a:cubicBezTo>
                    <a:pt x="101" y="397"/>
                    <a:pt x="103" y="398"/>
                    <a:pt x="103" y="400"/>
                  </a:cubicBezTo>
                  <a:lnTo>
                    <a:pt x="103" y="575"/>
                  </a:lnTo>
                  <a:cubicBezTo>
                    <a:pt x="103" y="583"/>
                    <a:pt x="111" y="591"/>
                    <a:pt x="124" y="591"/>
                  </a:cubicBezTo>
                  <a:cubicBezTo>
                    <a:pt x="134" y="591"/>
                    <a:pt x="142" y="584"/>
                    <a:pt x="144" y="575"/>
                  </a:cubicBezTo>
                  <a:lnTo>
                    <a:pt x="144" y="294"/>
                  </a:lnTo>
                  <a:lnTo>
                    <a:pt x="146" y="294"/>
                  </a:lnTo>
                  <a:lnTo>
                    <a:pt x="170" y="374"/>
                  </a:lnTo>
                  <a:cubicBezTo>
                    <a:pt x="171" y="390"/>
                    <a:pt x="196" y="388"/>
                    <a:pt x="195" y="372"/>
                  </a:cubicBezTo>
                  <a:cubicBezTo>
                    <a:pt x="195" y="371"/>
                    <a:pt x="195" y="370"/>
                    <a:pt x="195" y="369"/>
                  </a:cubicBezTo>
                  <a:lnTo>
                    <a:pt x="195" y="369"/>
                  </a:lnTo>
                  <a:cubicBezTo>
                    <a:pt x="195" y="369"/>
                    <a:pt x="172" y="277"/>
                    <a:pt x="166" y="253"/>
                  </a:cubicBezTo>
                  <a:cubicBezTo>
                    <a:pt x="172" y="251"/>
                    <a:pt x="177" y="245"/>
                    <a:pt x="178" y="238"/>
                  </a:cubicBezTo>
                  <a:lnTo>
                    <a:pt x="217" y="108"/>
                  </a:lnTo>
                  <a:lnTo>
                    <a:pt x="220" y="108"/>
                  </a:lnTo>
                  <a:lnTo>
                    <a:pt x="220" y="565"/>
                  </a:lnTo>
                  <a:cubicBezTo>
                    <a:pt x="223" y="580"/>
                    <a:pt x="237" y="591"/>
                    <a:pt x="252" y="591"/>
                  </a:cubicBezTo>
                  <a:cubicBezTo>
                    <a:pt x="274" y="591"/>
                    <a:pt x="287" y="578"/>
                    <a:pt x="287" y="565"/>
                  </a:cubicBezTo>
                  <a:lnTo>
                    <a:pt x="287" y="282"/>
                  </a:lnTo>
                  <a:cubicBezTo>
                    <a:pt x="287" y="279"/>
                    <a:pt x="290" y="278"/>
                    <a:pt x="294" y="278"/>
                  </a:cubicBezTo>
                  <a:cubicBezTo>
                    <a:pt x="298" y="278"/>
                    <a:pt x="301" y="279"/>
                    <a:pt x="301" y="282"/>
                  </a:cubicBezTo>
                  <a:lnTo>
                    <a:pt x="301" y="565"/>
                  </a:lnTo>
                  <a:cubicBezTo>
                    <a:pt x="301" y="578"/>
                    <a:pt x="313" y="592"/>
                    <a:pt x="336" y="592"/>
                  </a:cubicBezTo>
                  <a:cubicBezTo>
                    <a:pt x="351" y="592"/>
                    <a:pt x="365" y="581"/>
                    <a:pt x="368" y="565"/>
                  </a:cubicBezTo>
                  <a:lnTo>
                    <a:pt x="368" y="108"/>
                  </a:lnTo>
                  <a:lnTo>
                    <a:pt x="371" y="108"/>
                  </a:lnTo>
                  <a:lnTo>
                    <a:pt x="410" y="238"/>
                  </a:lnTo>
                  <a:cubicBezTo>
                    <a:pt x="412" y="248"/>
                    <a:pt x="420" y="255"/>
                    <a:pt x="430" y="255"/>
                  </a:cubicBezTo>
                  <a:lnTo>
                    <a:pt x="430" y="255"/>
                  </a:lnTo>
                  <a:cubicBezTo>
                    <a:pt x="440" y="255"/>
                    <a:pt x="449" y="248"/>
                    <a:pt x="451" y="238"/>
                  </a:cubicBezTo>
                  <a:lnTo>
                    <a:pt x="489" y="108"/>
                  </a:lnTo>
                  <a:lnTo>
                    <a:pt x="493" y="108"/>
                  </a:lnTo>
                  <a:lnTo>
                    <a:pt x="493" y="565"/>
                  </a:lnTo>
                  <a:cubicBezTo>
                    <a:pt x="495" y="580"/>
                    <a:pt x="509" y="591"/>
                    <a:pt x="525" y="591"/>
                  </a:cubicBezTo>
                  <a:cubicBezTo>
                    <a:pt x="547" y="591"/>
                    <a:pt x="560" y="578"/>
                    <a:pt x="560" y="565"/>
                  </a:cubicBezTo>
                  <a:lnTo>
                    <a:pt x="560" y="282"/>
                  </a:lnTo>
                  <a:cubicBezTo>
                    <a:pt x="560" y="279"/>
                    <a:pt x="562" y="278"/>
                    <a:pt x="566" y="278"/>
                  </a:cubicBezTo>
                  <a:cubicBezTo>
                    <a:pt x="570" y="278"/>
                    <a:pt x="573" y="279"/>
                    <a:pt x="573" y="282"/>
                  </a:cubicBezTo>
                  <a:lnTo>
                    <a:pt x="573" y="565"/>
                  </a:lnTo>
                  <a:cubicBezTo>
                    <a:pt x="573" y="578"/>
                    <a:pt x="586" y="592"/>
                    <a:pt x="608" y="592"/>
                  </a:cubicBezTo>
                  <a:cubicBezTo>
                    <a:pt x="624" y="592"/>
                    <a:pt x="638" y="581"/>
                    <a:pt x="640" y="565"/>
                  </a:cubicBezTo>
                  <a:lnTo>
                    <a:pt x="640" y="108"/>
                  </a:lnTo>
                  <a:lnTo>
                    <a:pt x="643" y="108"/>
                  </a:lnTo>
                  <a:lnTo>
                    <a:pt x="682" y="238"/>
                  </a:lnTo>
                  <a:cubicBezTo>
                    <a:pt x="684" y="245"/>
                    <a:pt x="688" y="251"/>
                    <a:pt x="695" y="254"/>
                  </a:cubicBezTo>
                  <a:cubicBezTo>
                    <a:pt x="688" y="278"/>
                    <a:pt x="666" y="369"/>
                    <a:pt x="666" y="369"/>
                  </a:cubicBezTo>
                  <a:lnTo>
                    <a:pt x="666" y="369"/>
                  </a:lnTo>
                  <a:cubicBezTo>
                    <a:pt x="666" y="370"/>
                    <a:pt x="666" y="371"/>
                    <a:pt x="666" y="372"/>
                  </a:cubicBezTo>
                  <a:cubicBezTo>
                    <a:pt x="665" y="388"/>
                    <a:pt x="690" y="390"/>
                    <a:pt x="691" y="374"/>
                  </a:cubicBezTo>
                  <a:lnTo>
                    <a:pt x="715" y="294"/>
                  </a:lnTo>
                  <a:lnTo>
                    <a:pt x="717" y="294"/>
                  </a:lnTo>
                  <a:lnTo>
                    <a:pt x="717" y="575"/>
                  </a:lnTo>
                  <a:cubicBezTo>
                    <a:pt x="719" y="584"/>
                    <a:pt x="727" y="591"/>
                    <a:pt x="737" y="591"/>
                  </a:cubicBezTo>
                  <a:cubicBezTo>
                    <a:pt x="750" y="591"/>
                    <a:pt x="758" y="583"/>
                    <a:pt x="758" y="575"/>
                  </a:cubicBezTo>
                  <a:lnTo>
                    <a:pt x="758" y="400"/>
                  </a:lnTo>
                  <a:cubicBezTo>
                    <a:pt x="758" y="398"/>
                    <a:pt x="760" y="397"/>
                    <a:pt x="763" y="397"/>
                  </a:cubicBezTo>
                  <a:cubicBezTo>
                    <a:pt x="765" y="397"/>
                    <a:pt x="767" y="398"/>
                    <a:pt x="767" y="400"/>
                  </a:cubicBezTo>
                  <a:lnTo>
                    <a:pt x="767" y="575"/>
                  </a:lnTo>
                  <a:cubicBezTo>
                    <a:pt x="767" y="583"/>
                    <a:pt x="775" y="591"/>
                    <a:pt x="788" y="591"/>
                  </a:cubicBezTo>
                  <a:cubicBezTo>
                    <a:pt x="798" y="591"/>
                    <a:pt x="807" y="584"/>
                    <a:pt x="808" y="575"/>
                  </a:cubicBezTo>
                  <a:lnTo>
                    <a:pt x="808" y="294"/>
                  </a:lnTo>
                  <a:lnTo>
                    <a:pt x="810" y="294"/>
                  </a:lnTo>
                  <a:lnTo>
                    <a:pt x="834" y="374"/>
                  </a:lnTo>
                  <a:cubicBezTo>
                    <a:pt x="836" y="390"/>
                    <a:pt x="861" y="388"/>
                    <a:pt x="859" y="372"/>
                  </a:cubicBezTo>
                  <a:cubicBezTo>
                    <a:pt x="859" y="371"/>
                    <a:pt x="859" y="370"/>
                    <a:pt x="860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780967" y="1229055"/>
              <a:ext cx="108328" cy="121874"/>
            </a:xfrm>
            <a:custGeom>
              <a:avLst/>
              <a:gdLst>
                <a:gd name="T0" fmla="*/ 56 w 111"/>
                <a:gd name="T1" fmla="*/ 122 h 122"/>
                <a:gd name="T2" fmla="*/ 111 w 111"/>
                <a:gd name="T3" fmla="*/ 60 h 122"/>
                <a:gd name="T4" fmla="*/ 56 w 111"/>
                <a:gd name="T5" fmla="*/ 0 h 122"/>
                <a:gd name="T6" fmla="*/ 0 w 111"/>
                <a:gd name="T7" fmla="*/ 60 h 122"/>
                <a:gd name="T8" fmla="*/ 56 w 111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22">
                  <a:moveTo>
                    <a:pt x="56" y="122"/>
                  </a:moveTo>
                  <a:cubicBezTo>
                    <a:pt x="93" y="122"/>
                    <a:pt x="111" y="91"/>
                    <a:pt x="111" y="60"/>
                  </a:cubicBezTo>
                  <a:cubicBezTo>
                    <a:pt x="111" y="28"/>
                    <a:pt x="93" y="0"/>
                    <a:pt x="56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22"/>
                    <a:pt x="5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2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6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8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8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8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8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8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8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8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8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8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8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8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8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8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8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51" presetID="10" presetClass="exit" presetSubtype="0" fill="hold" nodeType="after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1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1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4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1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1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1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1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1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14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91" presetID="10" presetClass="exit" presetSubtype="0" fill="hold" grpId="1" nodeType="after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10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1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98" presetID="10" presetClass="exit" presetSubtype="0" fill="hold" grpId="1" nodeType="after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7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42" presetClass="exit" presetSubtype="0" fill="hold" grpId="1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accel="50000" fill="hold" nodeType="withEffect" p14:presetBounceEnd="50000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-8.33333E-7 3.7037E-7 L -0.00104 -1.14583 " pathEditMode="relative" rAng="0" ptsTypes="AA" p14:bounceEnd="50000">
                                          <p:cBhvr>
                                            <p:cTn id="113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57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89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1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42" presetClass="entr" presetSubtype="0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9600"/>
                                </p:stCondLst>
                                <p:childTnLst>
                                  <p:par>
                                    <p:cTn id="123" presetID="10" presetClass="entr" presetSubtype="0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26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4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22" presetClass="entr" presetSubtype="4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7" dur="1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1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26" presetClass="emph" presetSubtype="0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14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7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10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12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7" grpId="0"/>
          <p:bldP spid="7" grpId="1"/>
          <p:bldP spid="21" grpId="0"/>
          <p:bldP spid="21" grpId="1"/>
          <p:bldP spid="22" grpId="0"/>
          <p:bldP spid="24" grpId="0"/>
          <p:bldP spid="26" grpId="0"/>
          <p:bldP spid="39" grpId="0"/>
          <p:bldP spid="46" grpId="0"/>
          <p:bldP spid="4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6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8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8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8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8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8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8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8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8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8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8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8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8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8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8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51" presetID="10" presetClass="exit" presetSubtype="0" fill="hold" nodeType="after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1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1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4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1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1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1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1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1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14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13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91" presetID="10" presetClass="exit" presetSubtype="0" fill="hold" grpId="1" nodeType="after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10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1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98" presetID="10" presetClass="exit" presetSubtype="0" fill="hold" grpId="1" nodeType="after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7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42" presetClass="exit" presetSubtype="0" fill="hold" grpId="1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accel="5000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-8.33333E-7 3.7037E-7 L -0.00104 -1.14583 " pathEditMode="relative" rAng="0" ptsTypes="AA">
                                          <p:cBhvr>
                                            <p:cTn id="113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57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89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1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42" presetClass="entr" presetSubtype="0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9600"/>
                                </p:stCondLst>
                                <p:childTnLst>
                                  <p:par>
                                    <p:cTn id="123" presetID="10" presetClass="entr" presetSubtype="0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26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4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22" presetClass="entr" presetSubtype="4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7" dur="1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1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26" presetClass="emph" presetSubtype="0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14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7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10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12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7" grpId="0"/>
          <p:bldP spid="7" grpId="1"/>
          <p:bldP spid="21" grpId="0"/>
          <p:bldP spid="21" grpId="1"/>
          <p:bldP spid="22" grpId="0"/>
          <p:bldP spid="24" grpId="0"/>
          <p:bldP spid="26" grpId="0"/>
          <p:bldP spid="39" grpId="0"/>
          <p:bldP spid="46" grpId="0"/>
          <p:bldP spid="46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a7cdf44e-a6bc-46f7-8582-83646ee58bce@eurprd04.prod.outlook.com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b="9471"/>
          <a:stretch/>
        </p:blipFill>
        <p:spPr bwMode="auto">
          <a:xfrm>
            <a:off x="4793672" y="0"/>
            <a:ext cx="7398328" cy="62160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459E9192-8CDC-4312-A300-6E0D4B387213}"/>
              </a:ext>
            </a:extLst>
          </p:cNvPr>
          <p:cNvSpPr txBox="1">
            <a:spLocks/>
          </p:cNvSpPr>
          <p:nvPr/>
        </p:nvSpPr>
        <p:spPr>
          <a:xfrm>
            <a:off x="4047028" y="408236"/>
            <a:ext cx="4274719" cy="240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Take part in our 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survey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5244" y="263800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help us shape the way </a:t>
            </a:r>
            <a:r>
              <a:rPr lang="en-US" sz="4400" dirty="0" smtClean="0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tidal flood </a:t>
            </a:r>
            <a:r>
              <a:rPr lang="en-US" sz="4400" dirty="0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is managed now and in the future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59E9192-8CDC-4312-A300-6E0D4B387213}"/>
              </a:ext>
            </a:extLst>
          </p:cNvPr>
          <p:cNvSpPr txBox="1">
            <a:spLocks/>
          </p:cNvSpPr>
          <p:nvPr/>
        </p:nvSpPr>
        <p:spPr>
          <a:xfrm>
            <a:off x="288741" y="1513504"/>
            <a:ext cx="11988984" cy="275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/>
              <a:t>Visit      </a:t>
            </a:r>
            <a:r>
              <a:rPr lang="en-GB" sz="2800" u="sng" dirty="0" smtClean="0">
                <a:hlinkClick r:id="rId4"/>
              </a:rPr>
              <a:t>https</a:t>
            </a:r>
            <a:r>
              <a:rPr lang="en-GB" sz="2800" u="sng" dirty="0">
                <a:hlinkClick r:id="rId4"/>
              </a:rPr>
              <a:t>://www.smartsurvey.co.uk/s/HumberStrategySurvey/</a:t>
            </a:r>
            <a:r>
              <a:rPr lang="en-GB" sz="2800" dirty="0"/>
              <a:t> </a:t>
            </a:r>
            <a:endParaRPr lang="en-GB" sz="4000" dirty="0"/>
          </a:p>
          <a:p>
            <a:r>
              <a:rPr lang="en-US" sz="4000" dirty="0" smtClean="0"/>
              <a:t>scan the code, or find out more by visiting our information page </a:t>
            </a:r>
            <a:r>
              <a:rPr lang="en-GB" sz="2800" u="sng" dirty="0">
                <a:hlinkClick r:id="rId5"/>
              </a:rPr>
              <a:t>https://consult.environment-agency.gov.uk/humber/strategyreview</a:t>
            </a:r>
            <a:r>
              <a:rPr lang="en-GB" sz="2800" dirty="0"/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88741" y="4136395"/>
            <a:ext cx="68653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us on social media</a:t>
            </a:r>
            <a:endParaRPr lang="en-GB" sz="4400" dirty="0">
              <a:solidFill>
                <a:srgbClr val="006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0641" y="4971552"/>
            <a:ext cx="5068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4400" dirty="0" err="1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Humberstrategy</a:t>
            </a:r>
            <a:r>
              <a:rPr lang="en-GB" sz="4400" dirty="0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 descr="\\prodds.ntnl\shared\NE\LAT\Groups\ncpms\Projects\Humber Strategy Comprehensive Review\07 Communication\7.16 Social Media\Logo's\Facebook 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1" y="4983873"/>
            <a:ext cx="976313" cy="7694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703755" y="4971551"/>
            <a:ext cx="5338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4400" dirty="0" err="1" smtClean="0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Humber_Strategy</a:t>
            </a:r>
            <a:r>
              <a:rPr lang="en-GB" sz="4400" dirty="0" smtClean="0">
                <a:solidFill>
                  <a:srgbClr val="006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rgbClr val="006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77" y="4690939"/>
            <a:ext cx="1355311" cy="13553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006" y="3085886"/>
            <a:ext cx="1905000" cy="1905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2" y="133557"/>
            <a:ext cx="2105025" cy="17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8BDC65"/>
      </a:dk2>
      <a:lt2>
        <a:srgbClr val="D6E6EE"/>
      </a:lt2>
      <a:accent1>
        <a:srgbClr val="006395"/>
      </a:accent1>
      <a:accent2>
        <a:srgbClr val="69A3C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</TotalTime>
  <Words>148</Words>
  <Application>Microsoft Office PowerPoint</Application>
  <PresentationFormat>Widescreen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title slide</dc:title>
  <dc:creator>Clarke, Joe/UKS</dc:creator>
  <cp:lastModifiedBy>Scott, Michelle</cp:lastModifiedBy>
  <cp:revision>208</cp:revision>
  <cp:lastPrinted>2018-07-17T17:27:39Z</cp:lastPrinted>
  <dcterms:created xsi:type="dcterms:W3CDTF">2017-12-07T10:24:08Z</dcterms:created>
  <dcterms:modified xsi:type="dcterms:W3CDTF">2019-08-22T12:20:48Z</dcterms:modified>
</cp:coreProperties>
</file>